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6"/>
  </p:notesMasterIdLst>
  <p:handoutMasterIdLst>
    <p:handoutMasterId r:id="rId117"/>
  </p:handoutMasterIdLst>
  <p:sldIdLst>
    <p:sldId id="900" r:id="rId2"/>
    <p:sldId id="903" r:id="rId3"/>
    <p:sldId id="904" r:id="rId4"/>
    <p:sldId id="905" r:id="rId5"/>
    <p:sldId id="907" r:id="rId6"/>
    <p:sldId id="908" r:id="rId7"/>
    <p:sldId id="909" r:id="rId8"/>
    <p:sldId id="910" r:id="rId9"/>
    <p:sldId id="911" r:id="rId10"/>
    <p:sldId id="912" r:id="rId11"/>
    <p:sldId id="790" r:id="rId12"/>
    <p:sldId id="913" r:id="rId13"/>
    <p:sldId id="794" r:id="rId14"/>
    <p:sldId id="894" r:id="rId15"/>
    <p:sldId id="753" r:id="rId16"/>
    <p:sldId id="763" r:id="rId17"/>
    <p:sldId id="782" r:id="rId18"/>
    <p:sldId id="762" r:id="rId19"/>
    <p:sldId id="764" r:id="rId20"/>
    <p:sldId id="797" r:id="rId21"/>
    <p:sldId id="805" r:id="rId22"/>
    <p:sldId id="806" r:id="rId23"/>
    <p:sldId id="807" r:id="rId24"/>
    <p:sldId id="808" r:id="rId25"/>
    <p:sldId id="809" r:id="rId26"/>
    <p:sldId id="810" r:id="rId27"/>
    <p:sldId id="819" r:id="rId28"/>
    <p:sldId id="824" r:id="rId29"/>
    <p:sldId id="684" r:id="rId30"/>
    <p:sldId id="685" r:id="rId31"/>
    <p:sldId id="686" r:id="rId32"/>
    <p:sldId id="687" r:id="rId33"/>
    <p:sldId id="688" r:id="rId34"/>
    <p:sldId id="846" r:id="rId35"/>
    <p:sldId id="863" r:id="rId36"/>
    <p:sldId id="691" r:id="rId37"/>
    <p:sldId id="692" r:id="rId38"/>
    <p:sldId id="693" r:id="rId39"/>
    <p:sldId id="694" r:id="rId40"/>
    <p:sldId id="695" r:id="rId41"/>
    <p:sldId id="881" r:id="rId42"/>
    <p:sldId id="697" r:id="rId43"/>
    <p:sldId id="698" r:id="rId44"/>
    <p:sldId id="699" r:id="rId45"/>
    <p:sldId id="700" r:id="rId46"/>
    <p:sldId id="701" r:id="rId47"/>
    <p:sldId id="702" r:id="rId48"/>
    <p:sldId id="703" r:id="rId49"/>
    <p:sldId id="704" r:id="rId50"/>
    <p:sldId id="705" r:id="rId51"/>
    <p:sldId id="706" r:id="rId52"/>
    <p:sldId id="707" r:id="rId53"/>
    <p:sldId id="708" r:id="rId54"/>
    <p:sldId id="709" r:id="rId55"/>
    <p:sldId id="710" r:id="rId56"/>
    <p:sldId id="711" r:id="rId57"/>
    <p:sldId id="712" r:id="rId58"/>
    <p:sldId id="713" r:id="rId59"/>
    <p:sldId id="714" r:id="rId60"/>
    <p:sldId id="715" r:id="rId61"/>
    <p:sldId id="716" r:id="rId62"/>
    <p:sldId id="717" r:id="rId63"/>
    <p:sldId id="848" r:id="rId64"/>
    <p:sldId id="719" r:id="rId65"/>
    <p:sldId id="916" r:id="rId66"/>
    <p:sldId id="825" r:id="rId67"/>
    <p:sldId id="722" r:id="rId68"/>
    <p:sldId id="727" r:id="rId69"/>
    <p:sldId id="728" r:id="rId70"/>
    <p:sldId id="729" r:id="rId71"/>
    <p:sldId id="732" r:id="rId72"/>
    <p:sldId id="883" r:id="rId73"/>
    <p:sldId id="885" r:id="rId74"/>
    <p:sldId id="886" r:id="rId75"/>
    <p:sldId id="733" r:id="rId76"/>
    <p:sldId id="888" r:id="rId77"/>
    <p:sldId id="889" r:id="rId78"/>
    <p:sldId id="735" r:id="rId79"/>
    <p:sldId id="736" r:id="rId80"/>
    <p:sldId id="918" r:id="rId81"/>
    <p:sldId id="856" r:id="rId82"/>
    <p:sldId id="901" r:id="rId83"/>
    <p:sldId id="923" r:id="rId84"/>
    <p:sldId id="844" r:id="rId85"/>
    <p:sldId id="857" r:id="rId86"/>
    <p:sldId id="858" r:id="rId87"/>
    <p:sldId id="859" r:id="rId88"/>
    <p:sldId id="924" r:id="rId89"/>
    <p:sldId id="925" r:id="rId90"/>
    <p:sldId id="864" r:id="rId91"/>
    <p:sldId id="865" r:id="rId92"/>
    <p:sldId id="868" r:id="rId93"/>
    <p:sldId id="869" r:id="rId94"/>
    <p:sldId id="867" r:id="rId95"/>
    <p:sldId id="870" r:id="rId96"/>
    <p:sldId id="875" r:id="rId97"/>
    <p:sldId id="871" r:id="rId98"/>
    <p:sldId id="876" r:id="rId99"/>
    <p:sldId id="877" r:id="rId100"/>
    <p:sldId id="892" r:id="rId101"/>
    <p:sldId id="878" r:id="rId102"/>
    <p:sldId id="891" r:id="rId103"/>
    <p:sldId id="879" r:id="rId104"/>
    <p:sldId id="860" r:id="rId105"/>
    <p:sldId id="902" r:id="rId106"/>
    <p:sldId id="325" r:id="rId107"/>
    <p:sldId id="827" r:id="rId108"/>
    <p:sldId id="832" r:id="rId109"/>
    <p:sldId id="833" r:id="rId110"/>
    <p:sldId id="760" r:id="rId111"/>
    <p:sldId id="915" r:id="rId112"/>
    <p:sldId id="919" r:id="rId113"/>
    <p:sldId id="920" r:id="rId114"/>
    <p:sldId id="780" r:id="rId115"/>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1048" y="-256"/>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notesMaster" Target="notesMasters/notesMaster1.xml"/><Relationship Id="rId117" Type="http://schemas.openxmlformats.org/officeDocument/2006/relationships/handoutMaster" Target="handoutMasters/handoutMaster1.xml"/><Relationship Id="rId118" Type="http://schemas.openxmlformats.org/officeDocument/2006/relationships/printerSettings" Target="printerSettings/printerSettings1.bin"/><Relationship Id="rId119"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r>
              <a:rPr lang="en-US" baseline="0" dirty="0" smtClean="0"/>
              <a:t> of abstraction: hide details, automatic instead of manual optimization, hide dynamics, hide resource limitations.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104</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107</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108</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109</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111</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RIP: 1988 RFC1058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16</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18</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19</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So today, Openflow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smtClean="0"/>
              <a:t>- Switches have limited TCAM capacity for rules; hence, craft rule sets to optimize TCAM utilization</a:t>
            </a:r>
            <a:r>
              <a:rPr lang="en-US" sz="2800" dirty="0" smtClean="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Generated rules may become invalid when network or policy state changes. Need to detect and repair inconsistency with minimal disruption.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Some policies are inherently hard to distribute and generate many </a:t>
            </a:r>
            <a:r>
              <a:rPr lang="en-US" sz="2800" dirty="0" smtClean="0"/>
              <a:t>central executions.</a:t>
            </a:r>
            <a:endParaRPr lang="en-US" sz="2200" dirty="0" smtClean="0">
              <a:latin typeface="Lucida Grande" charset="0"/>
              <a:cs typeface="Lucida Grande" charset="0"/>
              <a:sym typeface="Lucida Grande" charset="0"/>
            </a:endParaRPr>
          </a:p>
          <a:p>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On </a:t>
            </a:r>
            <a:r>
              <a:rPr lang="en-US" sz="2200" dirty="0">
                <a:latin typeface="Lucida Grande" charset="0"/>
                <a:cs typeface="Lucida Grande" charset="0"/>
                <a:sym typeface="Lucida Grande" charset="0"/>
              </a:rPr>
              <a:t>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RIP: 1988 RFC1058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50</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65</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67</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86</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87</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103</a:t>
            </a:fld>
            <a:endParaRPr lang="en-US"/>
          </a:p>
        </p:txBody>
      </p:sp>
    </p:spTree>
    <p:extLst>
      <p:ext uri="{BB962C8B-B14F-4D97-AF65-F5344CB8AC3E}">
        <p14:creationId xmlns:p14="http://schemas.microsoft.com/office/powerpoint/2010/main" val="2645536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jpeg"/></Relationships>
</file>

<file path=ppt/slides/_rels/slide107.xml.rels><?xml version="1.0" encoding="UTF-8" standalone="yes"?>
<Relationships xmlns="http://schemas.openxmlformats.org/package/2006/relationships"><Relationship Id="rId11" Type="http://schemas.openxmlformats.org/officeDocument/2006/relationships/image" Target="../media/image22.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7.png"/><Relationship Id="rId4" Type="http://schemas.openxmlformats.org/officeDocument/2006/relationships/image" Target="../media/image21.png"/><Relationship Id="rId5" Type="http://schemas.microsoft.com/office/2007/relationships/hdphoto" Target="../media/hdphoto1.wdp"/><Relationship Id="rId6" Type="http://schemas.openxmlformats.org/officeDocument/2006/relationships/image" Target="../media/image49.png"/><Relationship Id="rId7" Type="http://schemas.microsoft.com/office/2007/relationships/hdphoto" Target="../media/hdphoto4.wdp"/><Relationship Id="rId8" Type="http://schemas.openxmlformats.org/officeDocument/2006/relationships/image" Target="../media/image50.png"/><Relationship Id="rId9" Type="http://schemas.openxmlformats.org/officeDocument/2006/relationships/image" Target="../media/image51.png"/><Relationship Id="rId10" Type="http://schemas.microsoft.com/office/2007/relationships/hdphoto" Target="../media/hdphoto5.wdp"/></Relationships>
</file>

<file path=ppt/slides/_rels/slide108.xml.rels><?xml version="1.0" encoding="UTF-8" standalone="yes"?>
<Relationships xmlns="http://schemas.openxmlformats.org/package/2006/relationships"><Relationship Id="rId11" Type="http://schemas.openxmlformats.org/officeDocument/2006/relationships/image" Target="../media/image22.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7.png"/><Relationship Id="rId4" Type="http://schemas.openxmlformats.org/officeDocument/2006/relationships/image" Target="../media/image21.png"/><Relationship Id="rId5" Type="http://schemas.microsoft.com/office/2007/relationships/hdphoto" Target="../media/hdphoto1.wdp"/><Relationship Id="rId6" Type="http://schemas.openxmlformats.org/officeDocument/2006/relationships/image" Target="../media/image49.png"/><Relationship Id="rId7" Type="http://schemas.microsoft.com/office/2007/relationships/hdphoto" Target="../media/hdphoto4.wdp"/><Relationship Id="rId8" Type="http://schemas.openxmlformats.org/officeDocument/2006/relationships/image" Target="../media/image50.png"/><Relationship Id="rId9" Type="http://schemas.openxmlformats.org/officeDocument/2006/relationships/image" Target="../media/image51.png"/><Relationship Id="rId10" Type="http://schemas.microsoft.com/office/2007/relationships/hdphoto" Target="../media/hdphoto6.wdp"/></Relationships>
</file>

<file path=ppt/slides/_rels/slide109.xml.rels><?xml version="1.0" encoding="UTF-8" standalone="yes"?>
<Relationships xmlns="http://schemas.openxmlformats.org/package/2006/relationships"><Relationship Id="rId11" Type="http://schemas.openxmlformats.org/officeDocument/2006/relationships/image" Target="../media/image22.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7.png"/><Relationship Id="rId4" Type="http://schemas.openxmlformats.org/officeDocument/2006/relationships/image" Target="../media/image21.png"/><Relationship Id="rId5" Type="http://schemas.microsoft.com/office/2007/relationships/hdphoto" Target="../media/hdphoto1.wdp"/><Relationship Id="rId6" Type="http://schemas.openxmlformats.org/officeDocument/2006/relationships/image" Target="../media/image49.png"/><Relationship Id="rId7" Type="http://schemas.microsoft.com/office/2007/relationships/hdphoto" Target="../media/hdphoto4.wdp"/><Relationship Id="rId8" Type="http://schemas.openxmlformats.org/officeDocument/2006/relationships/image" Target="../media/image50.png"/><Relationship Id="rId9" Type="http://schemas.openxmlformats.org/officeDocument/2006/relationships/image" Target="../media/image51.png"/><Relationship Id="rId10" Type="http://schemas.microsoft.com/office/2007/relationships/hdphoto" Target="../media/hdphoto7.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1" Type="http://schemas.openxmlformats.org/officeDocument/2006/relationships/image" Target="../media/image22.png"/><Relationship Id="rId12" Type="http://schemas.microsoft.com/office/2007/relationships/hdphoto" Target="../media/hdphoto2.wdp"/><Relationship Id="rId13"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7.png"/><Relationship Id="rId4" Type="http://schemas.openxmlformats.org/officeDocument/2006/relationships/image" Target="../media/image21.png"/><Relationship Id="rId5" Type="http://schemas.microsoft.com/office/2007/relationships/hdphoto" Target="../media/hdphoto1.wdp"/><Relationship Id="rId6" Type="http://schemas.openxmlformats.org/officeDocument/2006/relationships/image" Target="../media/image49.png"/><Relationship Id="rId7" Type="http://schemas.microsoft.com/office/2007/relationships/hdphoto" Target="../media/hdphoto4.wdp"/><Relationship Id="rId8" Type="http://schemas.openxmlformats.org/officeDocument/2006/relationships/image" Target="../media/image50.png"/><Relationship Id="rId9" Type="http://schemas.openxmlformats.org/officeDocument/2006/relationships/image" Target="../media/image51.png"/><Relationship Id="rId10" Type="http://schemas.microsoft.com/office/2007/relationships/hdphoto" Target="../media/hdphoto5.wdp"/></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1.png"/><Relationship Id="rId5" Type="http://schemas.microsoft.com/office/2007/relationships/hdphoto" Target="../media/hdphoto1.wdp"/><Relationship Id="rId6" Type="http://schemas.openxmlformats.org/officeDocument/2006/relationships/image" Target="../media/image22.png"/><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Algorithmic SDN Programming: Toward High-Level SDN Programming</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endParaRPr lang="en-US" altLang="zh-CN" dirty="0" smtClean="0"/>
          </a:p>
          <a:p>
            <a:r>
              <a:rPr lang="en-US" altLang="zh-CN" dirty="0" smtClean="0"/>
              <a:t>Y. Richard Yang</a:t>
            </a:r>
          </a:p>
          <a:p>
            <a:endParaRPr lang="en-US" altLang="zh-CN" dirty="0"/>
          </a:p>
          <a:p>
            <a:r>
              <a:rPr lang="en-US" altLang="zh-CN" dirty="0" smtClean="0"/>
              <a:t>Dec. 3, 2015</a:t>
            </a: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is SDN: A New </a:t>
            </a:r>
            <a:br>
              <a:rPr lang="en-US" sz="2800" dirty="0" smtClean="0"/>
            </a:br>
            <a:r>
              <a:rPr lang="en-US" sz="2800" dirty="0" smtClean="0"/>
              <a:t>Control-Plane Abstraction View</a:t>
            </a:r>
            <a:endParaRPr lang="en-US" sz="1100" dirty="0"/>
          </a:p>
        </p:txBody>
      </p:sp>
      <p:sp>
        <p:nvSpPr>
          <p:cNvPr id="3" name="Content Placeholder 2"/>
          <p:cNvSpPr>
            <a:spLocks noGrp="1"/>
          </p:cNvSpPr>
          <p:nvPr>
            <p:ph idx="1"/>
          </p:nvPr>
        </p:nvSpPr>
        <p:spPr>
          <a:xfrm>
            <a:off x="373528" y="1004713"/>
            <a:ext cx="8650879" cy="5405052"/>
          </a:xfrm>
        </p:spPr>
        <p:txBody>
          <a:bodyPr>
            <a:noAutofit/>
          </a:bodyPr>
          <a:lstStyle/>
          <a:p>
            <a:r>
              <a:rPr lang="en-US" altLang="ja-JP" dirty="0" smtClean="0">
                <a:ea typeface="ＭＳ Ｐゴシック" charset="0"/>
                <a:cs typeface="ＭＳ Ｐゴシック" charset="0"/>
              </a:rPr>
              <a:t>Major advances in many fields of computer science are based on simple, powerful abstractions</a:t>
            </a:r>
          </a:p>
          <a:p>
            <a:pPr lvl="1"/>
            <a:r>
              <a:rPr lang="en-US" altLang="ja-JP" dirty="0">
                <a:ea typeface="ＭＳ Ｐゴシック" charset="0"/>
                <a:cs typeface="ＭＳ Ｐゴシック" charset="0"/>
              </a:rPr>
              <a:t>“Modularity based on abstraction is the way things get done.”</a:t>
            </a:r>
            <a:r>
              <a:rPr lang="en-US" altLang="ja-JP" sz="2000" dirty="0">
                <a:ea typeface="ＭＳ Ｐゴシック" charset="0"/>
                <a:cs typeface="ＭＳ Ｐゴシック" charset="0"/>
              </a:rPr>
              <a:t>  </a:t>
            </a:r>
            <a:r>
              <a:rPr lang="en-US" altLang="ja-JP" dirty="0">
                <a:ea typeface="ＭＳ Ｐゴシック" charset="0"/>
                <a:cs typeface="ＭＳ Ｐゴシック" charset="0"/>
              </a:rPr>
              <a:t>-- Barbara </a:t>
            </a:r>
            <a:r>
              <a:rPr lang="en-US" altLang="ja-JP" dirty="0" err="1">
                <a:ea typeface="ＭＳ Ｐゴシック" charset="0"/>
                <a:cs typeface="ＭＳ Ｐゴシック" charset="0"/>
              </a:rPr>
              <a:t>Liskov</a:t>
            </a:r>
            <a:endParaRPr lang="en-US" altLang="ja-JP" dirty="0">
              <a:ea typeface="ＭＳ Ｐゴシック" charset="0"/>
              <a:cs typeface="ＭＳ Ｐゴシック" charset="0"/>
            </a:endParaRPr>
          </a:p>
          <a:p>
            <a:pPr marL="457200" lvl="1"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A major lacking of networking is that we do </a:t>
            </a:r>
            <a:r>
              <a:rPr lang="en-US" dirty="0" smtClean="0"/>
              <a:t>not have enough </a:t>
            </a:r>
            <a:r>
              <a:rPr lang="en-US" dirty="0"/>
              <a:t>good abstractions in </a:t>
            </a:r>
            <a:r>
              <a:rPr lang="en-US" dirty="0" smtClean="0"/>
              <a:t>network control plane</a:t>
            </a:r>
            <a:endParaRPr lang="en-US" dirty="0"/>
          </a:p>
          <a:p>
            <a:pPr lvl="1"/>
            <a:r>
              <a:rPr lang="en-US" altLang="ja-JP" dirty="0">
                <a:ea typeface="ＭＳ Ｐゴシック" charset="0"/>
                <a:cs typeface="ＭＳ Ｐゴシック" charset="0"/>
              </a:rPr>
              <a:t>Three key areas for abstractions [Shenker’11</a:t>
            </a:r>
            <a:r>
              <a:rPr lang="en-US" altLang="ja-JP" dirty="0" smtClean="0">
                <a:ea typeface="ＭＳ Ｐゴシック" charset="0"/>
                <a:cs typeface="ＭＳ Ｐゴシック" charset="0"/>
              </a:rPr>
              <a:t>]: </a:t>
            </a:r>
            <a:r>
              <a:rPr lang="en-US" altLang="ja-JP" dirty="0" smtClean="0">
                <a:solidFill>
                  <a:srgbClr val="984807"/>
                </a:solidFill>
                <a:ea typeface="ＭＳ Ｐゴシック" charset="0"/>
                <a:cs typeface="ＭＳ Ｐゴシック" charset="0"/>
              </a:rPr>
              <a:t>Distribution</a:t>
            </a:r>
            <a:r>
              <a:rPr lang="en-US" altLang="ja-JP" dirty="0">
                <a:ea typeface="ＭＳ Ｐゴシック" charset="0"/>
                <a:cs typeface="ＭＳ Ｐゴシック" charset="0"/>
              </a:rPr>
              <a:t>, </a:t>
            </a:r>
            <a:r>
              <a:rPr lang="en-US" altLang="ja-JP" dirty="0">
                <a:solidFill>
                  <a:srgbClr val="660066"/>
                </a:solidFill>
                <a:ea typeface="ＭＳ Ｐゴシック" charset="0"/>
                <a:cs typeface="ＭＳ Ｐゴシック" charset="0"/>
              </a:rPr>
              <a:t>configuration</a:t>
            </a:r>
            <a:r>
              <a:rPr lang="en-US" altLang="ja-JP" dirty="0">
                <a:ea typeface="ＭＳ Ｐゴシック" charset="0"/>
                <a:cs typeface="ＭＳ Ｐゴシック" charset="0"/>
              </a:rPr>
              <a:t>, </a:t>
            </a:r>
            <a:r>
              <a:rPr lang="en-US" altLang="ja-JP" dirty="0" smtClean="0">
                <a:ea typeface="ＭＳ Ｐゴシック" charset="0"/>
                <a:cs typeface="ＭＳ Ｐゴシック" charset="0"/>
              </a:rPr>
              <a:t>and </a:t>
            </a:r>
            <a:r>
              <a:rPr lang="en-US" altLang="ja-JP" dirty="0" smtClean="0">
                <a:solidFill>
                  <a:schemeClr val="accent5">
                    <a:lumMod val="50000"/>
                  </a:schemeClr>
                </a:solidFill>
                <a:ea typeface="ＭＳ Ｐゴシック" charset="0"/>
                <a:cs typeface="ＭＳ Ｐゴシック" charset="0"/>
              </a:rPr>
              <a:t>forwarding</a:t>
            </a:r>
            <a:endParaRPr lang="en-US" altLang="ja-JP" dirty="0">
              <a:solidFill>
                <a:schemeClr val="accent5">
                  <a:lumMod val="50000"/>
                </a:schemeClr>
              </a:solidFill>
              <a:ea typeface="ＭＳ Ｐゴシック" charset="0"/>
              <a:cs typeface="ＭＳ Ｐゴシック"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447314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100</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197556" y="5315560"/>
            <a:ext cx="2808111" cy="780440"/>
          </a:xfrm>
          <a:prstGeom prst="wedgeRoundRectCallout">
            <a:avLst>
              <a:gd name="adj1" fmla="val 68162"/>
              <a:gd name="adj2" fmla="val -8424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Limited by </a:t>
            </a:r>
            <a:r>
              <a:rPr lang="en-US" sz="1800" baseline="0" dirty="0" err="1" smtClean="0">
                <a:latin typeface="Menlo Regular" charset="0"/>
                <a:cs typeface="Menlo Regular" charset="0"/>
                <a:sym typeface="Menlo Regular" charset="0"/>
              </a:rPr>
              <a:t>hostTable.values</a:t>
            </a:r>
            <a:r>
              <a:rPr lang="en-US" sz="1800" baseline="0" dirty="0" smtClean="0">
                <a:latin typeface="Menlo Regular" charset="0"/>
                <a:cs typeface="Menlo Regular" charset="0"/>
                <a:sym typeface="Menlo Regular" charset="0"/>
              </a:rPr>
              <a:t>() </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101</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102</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95957595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103</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200" dirty="0" smtClean="0"/>
              <a:t>Magellan: Main Components and Workflow</a:t>
            </a:r>
            <a:endParaRPr lang="en-US" sz="32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Ongoing systems</a:t>
            </a:r>
          </a:p>
          <a:p>
            <a:pPr lvl="1"/>
            <a:r>
              <a:rPr lang="en-US" sz="2400" dirty="0" smtClean="0"/>
              <a:t>Maple (Java, ODL, Single table)</a:t>
            </a:r>
          </a:p>
          <a:p>
            <a:pPr lvl="1"/>
            <a:r>
              <a:rPr lang="en-US" sz="2400" dirty="0" smtClean="0"/>
              <a:t>USTC/XXX name (C, POP)</a:t>
            </a:r>
          </a:p>
          <a:p>
            <a:pPr lvl="1"/>
            <a:r>
              <a:rPr lang="en-US" sz="2400" dirty="0" smtClean="0"/>
              <a:t>Maple with table compression/annotation (multi-tables)</a:t>
            </a:r>
          </a:p>
          <a:p>
            <a:pPr lvl="1"/>
            <a:r>
              <a:rPr lang="en-US" sz="2400" dirty="0" smtClean="0"/>
              <a:t>Magellan</a:t>
            </a:r>
            <a:endParaRPr lang="en-US" sz="2400" dirty="0"/>
          </a:p>
          <a:p>
            <a:pPr lvl="1"/>
            <a:endParaRPr lang="en-US" sz="2400" dirty="0" smtClean="0"/>
          </a:p>
          <a:p>
            <a:pPr lvl="1"/>
            <a:endParaRPr lang="en-US" sz="2400" dirty="0" smtClean="0"/>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105</a:t>
            </a:fld>
            <a:endParaRPr lang="en-US">
              <a:solidFill>
                <a:schemeClr val="bg2"/>
              </a:solidFill>
            </a:endParaRPr>
          </a:p>
        </p:txBody>
      </p:sp>
    </p:spTree>
    <p:extLst>
      <p:ext uri="{BB962C8B-B14F-4D97-AF65-F5344CB8AC3E}">
        <p14:creationId xmlns:p14="http://schemas.microsoft.com/office/powerpoint/2010/main" val="2263197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Our Goal</a:t>
            </a:r>
            <a:endParaRPr lang="en-US" sz="36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069539"/>
            <a:ext cx="4494721" cy="5109812"/>
          </a:xfrm>
          <a:prstGeom prst="rect">
            <a:avLst/>
          </a:prstGeom>
        </p:spPr>
      </p:pic>
      <p:sp>
        <p:nvSpPr>
          <p:cNvPr id="4" name="Rectangle 3"/>
          <p:cNvSpPr/>
          <p:nvPr/>
        </p:nvSpPr>
        <p:spPr>
          <a:xfrm>
            <a:off x="4657556" y="2078124"/>
            <a:ext cx="4213801" cy="3970318"/>
          </a:xfrm>
          <a:prstGeom prst="rect">
            <a:avLst/>
          </a:prstGeom>
        </p:spPr>
        <p:txBody>
          <a:bodyPr wrap="square">
            <a:spAutoFit/>
          </a:bodyPr>
          <a:lstStyle/>
          <a:p>
            <a:pPr marL="342900" lvl="0" indent="-342900" eaLnBrk="0" hangingPunct="0">
              <a:spcBef>
                <a:spcPct val="20000"/>
              </a:spcBef>
              <a:buClr>
                <a:srgbClr val="6E7BBD"/>
              </a:buClr>
              <a:buFontTx/>
              <a:buChar char="•"/>
            </a:pPr>
            <a:r>
              <a:rPr lang="en-US" sz="2800" kern="0" baseline="0" dirty="0" smtClean="0">
                <a:solidFill>
                  <a:prstClr val="black"/>
                </a:solidFill>
                <a:latin typeface="Calibri"/>
                <a:ea typeface="+mn-ea"/>
                <a:cs typeface="+mn-cs"/>
              </a:rPr>
              <a:t>Realize one key benefit of SDN: Better </a:t>
            </a:r>
            <a:r>
              <a:rPr lang="en-US" sz="2800" kern="0" baseline="0" dirty="0" smtClean="0">
                <a:solidFill>
                  <a:srgbClr val="FF0000"/>
                </a:solidFill>
                <a:latin typeface="Calibri"/>
                <a:ea typeface="+mn-ea"/>
                <a:cs typeface="+mn-cs"/>
              </a:rPr>
              <a:t>programming abstractions, tools</a:t>
            </a:r>
            <a:r>
              <a:rPr lang="en-US" sz="2800" kern="0" baseline="0" dirty="0" smtClean="0">
                <a:solidFill>
                  <a:prstClr val="black"/>
                </a:solidFill>
                <a:latin typeface="Calibri"/>
                <a:ea typeface="+mn-ea"/>
                <a:cs typeface="+mn-cs"/>
              </a:rPr>
              <a:t> </a:t>
            </a:r>
            <a:r>
              <a:rPr lang="en-US" sz="2800" kern="0" baseline="0" dirty="0">
                <a:solidFill>
                  <a:prstClr val="black"/>
                </a:solidFill>
                <a:latin typeface="Calibri"/>
                <a:ea typeface="+mn-ea"/>
                <a:cs typeface="+mn-cs"/>
              </a:rPr>
              <a:t>to </a:t>
            </a:r>
            <a:r>
              <a:rPr lang="en-US" sz="2800" kern="0" baseline="0" dirty="0" smtClean="0">
                <a:solidFill>
                  <a:prstClr val="black"/>
                </a:solidFill>
                <a:latin typeface="Calibri"/>
                <a:ea typeface="+mn-ea"/>
                <a:cs typeface="+mn-cs"/>
              </a:rPr>
              <a:t/>
            </a:r>
            <a:br>
              <a:rPr lang="en-US" sz="2800" kern="0" baseline="0" dirty="0" smtClean="0">
                <a:solidFill>
                  <a:prstClr val="black"/>
                </a:solidFill>
                <a:latin typeface="Calibri"/>
                <a:ea typeface="+mn-ea"/>
                <a:cs typeface="+mn-cs"/>
              </a:rPr>
            </a:br>
            <a:r>
              <a:rPr lang="en-US" sz="2800" kern="0" baseline="0" dirty="0" smtClean="0">
                <a:solidFill>
                  <a:prstClr val="black"/>
                </a:solidFill>
                <a:latin typeface="Calibri"/>
                <a:ea typeface="+mn-ea"/>
                <a:cs typeface="+mn-cs"/>
              </a:rPr>
              <a:t>allow </a:t>
            </a:r>
            <a:r>
              <a:rPr lang="en-US" sz="2800" kern="0" baseline="0" dirty="0">
                <a:solidFill>
                  <a:prstClr val="black"/>
                </a:solidFill>
                <a:latin typeface="Calibri"/>
                <a:ea typeface="+mn-ea"/>
                <a:cs typeface="+mn-cs"/>
              </a:rPr>
              <a:t>easier, more </a:t>
            </a:r>
            <a:r>
              <a:rPr lang="en-US" sz="2800" kern="0" baseline="0" dirty="0" smtClean="0">
                <a:solidFill>
                  <a:prstClr val="black"/>
                </a:solidFill>
                <a:latin typeface="Calibri"/>
                <a:ea typeface="+mn-ea"/>
                <a:cs typeface="+mn-cs"/>
              </a:rPr>
              <a:t>efficient, more robust (secure), </a:t>
            </a:r>
            <a:r>
              <a:rPr lang="en-US" sz="2800" kern="0" baseline="0" dirty="0">
                <a:solidFill>
                  <a:prstClr val="black"/>
                </a:solidFill>
                <a:latin typeface="Calibri"/>
                <a:ea typeface="+mn-ea"/>
                <a:cs typeface="+mn-cs"/>
              </a:rPr>
              <a:t>high-level </a:t>
            </a:r>
            <a:r>
              <a:rPr lang="en-US" sz="2800" kern="0" baseline="0" dirty="0">
                <a:solidFill>
                  <a:srgbClr val="FF0000"/>
                </a:solidFill>
                <a:latin typeface="Calibri"/>
                <a:ea typeface="+mn-ea"/>
                <a:cs typeface="+mn-cs"/>
              </a:rPr>
              <a:t>network </a:t>
            </a:r>
            <a:r>
              <a:rPr lang="en-US" sz="2800" kern="0" baseline="0" dirty="0" smtClean="0">
                <a:solidFill>
                  <a:srgbClr val="FF0000"/>
                </a:solidFill>
                <a:latin typeface="Calibri"/>
                <a:ea typeface="+mn-ea"/>
                <a:cs typeface="+mn-cs"/>
              </a:rPr>
              <a:t>control and management</a:t>
            </a:r>
            <a:r>
              <a:rPr lang="en-US" sz="2800" kern="0" baseline="0" dirty="0" smtClean="0">
                <a:solidFill>
                  <a:prstClr val="black"/>
                </a:solidFill>
                <a:latin typeface="Calibri"/>
                <a:ea typeface="+mn-ea"/>
                <a:cs typeface="+mn-cs"/>
              </a:rPr>
              <a:t>.</a:t>
            </a:r>
            <a:endParaRPr lang="en-US" sz="2800"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110</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22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myRtAlg</a:t>
            </a:r>
            <a:r>
              <a:rPr lang="nl-NL" sz="2000" baseline="0" dirty="0" smtClean="0">
                <a:latin typeface="Menlo Regular"/>
                <a:cs typeface="Menlo Regular"/>
              </a:rPr>
              <a:t>(</a:t>
            </a:r>
            <a:r>
              <a:rPr lang="nl-NL" sz="2000" baseline="0" dirty="0" err="1" smtClean="0">
                <a:latin typeface="Menlo Regular"/>
                <a:cs typeface="Menlo Regular"/>
              </a:rPr>
              <a:t>p.eth_dst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myRtAlg</a:t>
            </a:r>
            <a:r>
              <a:rPr lang="nl-NL" sz="2000" baseline="0" dirty="0" smtClean="0">
                <a:latin typeface="Menlo Regular"/>
                <a:cs typeface="Menlo Regular"/>
              </a:rPr>
              <a:t>(</a:t>
            </a:r>
            <a:r>
              <a:rPr lang="nl-NL" sz="2000" baseline="0" dirty="0" err="1" smtClean="0">
                <a:latin typeface="Menlo Regular"/>
                <a:cs typeface="Menlo Regular"/>
              </a:rPr>
              <a:t>eth_dst</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dtn.eth</a:t>
            </a:r>
            <a:r>
              <a:rPr lang="nl-NL" sz="2000" baseline="0" dirty="0" smtClean="0">
                <a:latin typeface="Menlo Regular"/>
                <a:cs typeface="Menlo Regular"/>
              </a:rPr>
              <a:t> == </a:t>
            </a:r>
            <a:r>
              <a:rPr lang="nl-NL" sz="2000" baseline="0" dirty="0" err="1" smtClean="0">
                <a:latin typeface="Menlo Regular"/>
                <a:cs typeface="Menlo Regular"/>
              </a:rPr>
              <a:t>eth_dst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eth_dst</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eth_dst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27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5777" y="4120776"/>
            <a:ext cx="1608666" cy="1439002"/>
          </a:xfrm>
          <a:prstGeom prst="rect">
            <a:avLst/>
          </a:prstGeom>
        </p:spPr>
      </p:pic>
      <p:grpSp>
        <p:nvGrpSpPr>
          <p:cNvPr id="10" name="Group 9"/>
          <p:cNvGrpSpPr/>
          <p:nvPr/>
        </p:nvGrpSpPr>
        <p:grpSpPr>
          <a:xfrm>
            <a:off x="395110" y="3414888"/>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Bellman Ford</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254955"/>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a:p>
              <a:pPr algn="ctr" eaLnBrk="0" hangingPunct="0"/>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4778023"/>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grpSp>
      <p:cxnSp>
        <p:nvCxnSpPr>
          <p:cNvPr id="20" name="Straight Arrow Connector 19"/>
          <p:cNvCxnSpPr>
            <a:endCxn id="14" idx="1"/>
          </p:cNvCxnSpPr>
          <p:nvPr/>
        </p:nvCxnSpPr>
        <p:spPr bwMode="auto">
          <a:xfrm flipV="1">
            <a:off x="1453444" y="2571044"/>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3730977"/>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596444"/>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161215" y="1086611"/>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112889" y="1058333"/>
            <a:ext cx="4134555" cy="5094112"/>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330222"/>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313288"/>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3038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34" name="Group 33"/>
          <p:cNvGrpSpPr/>
          <p:nvPr/>
        </p:nvGrpSpPr>
        <p:grpSpPr>
          <a:xfrm>
            <a:off x="4305686" y="1058333"/>
            <a:ext cx="4652047" cy="5105400"/>
            <a:chOff x="4305686" y="1058333"/>
            <a:chExt cx="4652047" cy="5105400"/>
          </a:xfrm>
        </p:grpSpPr>
        <p:pic>
          <p:nvPicPr>
            <p:cNvPr id="48" name="Picture 4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36066" y="4132064"/>
              <a:ext cx="1608666" cy="1439002"/>
            </a:xfrm>
            <a:prstGeom prst="rect">
              <a:avLst/>
            </a:prstGeom>
          </p:spPr>
        </p:pic>
        <p:sp>
          <p:nvSpPr>
            <p:cNvPr id="52" name="Rounded Rectangle 51"/>
            <p:cNvSpPr/>
            <p:nvPr/>
          </p:nvSpPr>
          <p:spPr bwMode="auto">
            <a:xfrm>
              <a:off x="5105399" y="3104444"/>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5186744" y="3990621"/>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5186745" y="3510842"/>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6951132" y="1862667"/>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7032477" y="283068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7032478" y="2322687"/>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6877755" y="4332111"/>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6959100" y="5353756"/>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6959101" y="4859866"/>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6393384" y="2554110"/>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6393384" y="3742265"/>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8181622" y="2607732"/>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6351279" y="1083788"/>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4823178" y="1058333"/>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6488288" y="3245556"/>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7569200" y="3324577"/>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6530622" y="4315178"/>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5198033" y="3197575"/>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7043766" y="1995308"/>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6959100" y="4521197"/>
              <a:ext cx="1206639" cy="287869"/>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3" name="Right Arrow 32"/>
            <p:cNvSpPr/>
            <p:nvPr/>
          </p:nvSpPr>
          <p:spPr bwMode="auto">
            <a:xfrm>
              <a:off x="4305686"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112</a:t>
            </a:fld>
            <a:endParaRPr lang="en-US" dirty="0">
              <a:solidFill>
                <a:schemeClr val="bg2"/>
              </a:solidFill>
            </a:endParaRPr>
          </a:p>
        </p:txBody>
      </p:sp>
    </p:spTree>
    <p:extLst>
      <p:ext uri="{BB962C8B-B14F-4D97-AF65-F5344CB8AC3E}">
        <p14:creationId xmlns:p14="http://schemas.microsoft.com/office/powerpoint/2010/main" val="2404664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48" name="Picture 4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4734" y="4146176"/>
            <a:ext cx="1608666" cy="1439002"/>
          </a:xfrm>
          <a:prstGeom prst="rect">
            <a:avLst/>
          </a:prstGeom>
        </p:spPr>
      </p:pic>
      <p:sp>
        <p:nvSpPr>
          <p:cNvPr id="52" name="Rounded Rectangle 51"/>
          <p:cNvSpPr/>
          <p:nvPr/>
        </p:nvSpPr>
        <p:spPr bwMode="auto">
          <a:xfrm>
            <a:off x="364067" y="3118556"/>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445412" y="4004733"/>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445413" y="3524954"/>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2209800" y="1876779"/>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2291145" y="2844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2291146" y="2336799"/>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2136423" y="4346223"/>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2217768" y="536786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2217769" y="4873978"/>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1652052" y="2568222"/>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1652052" y="3756377"/>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3440290" y="2621844"/>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1609947" y="1097900"/>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81846" y="1072445"/>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1746956" y="3259668"/>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2827868" y="3338689"/>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1789290" y="43292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456701" y="3211687"/>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2302434" y="2009420"/>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2217768" y="4535309"/>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9" name="Group 18"/>
          <p:cNvGrpSpPr/>
          <p:nvPr/>
        </p:nvGrpSpPr>
        <p:grpSpPr>
          <a:xfrm>
            <a:off x="4319198" y="1069683"/>
            <a:ext cx="4694978" cy="5065832"/>
            <a:chOff x="4319198" y="1069683"/>
            <a:chExt cx="4694978" cy="5065832"/>
          </a:xfrm>
        </p:grpSpPr>
        <p:sp>
          <p:nvSpPr>
            <p:cNvPr id="33" name="Right Arrow 32"/>
            <p:cNvSpPr/>
            <p:nvPr/>
          </p:nvSpPr>
          <p:spPr bwMode="auto">
            <a:xfrm>
              <a:off x="4319198"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6" name="Picture 4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81221" y="4205114"/>
              <a:ext cx="1806222" cy="537294"/>
            </a:xfrm>
            <a:prstGeom prst="rect">
              <a:avLst/>
            </a:prstGeom>
          </p:spPr>
        </p:pic>
        <p:grpSp>
          <p:nvGrpSpPr>
            <p:cNvPr id="47" name="Group 46"/>
            <p:cNvGrpSpPr/>
            <p:nvPr/>
          </p:nvGrpSpPr>
          <p:grpSpPr>
            <a:xfrm>
              <a:off x="5161842" y="3894669"/>
              <a:ext cx="1382889" cy="561622"/>
              <a:chOff x="973667" y="3022600"/>
              <a:chExt cx="1439333" cy="561622"/>
            </a:xfrm>
          </p:grpSpPr>
          <p:sp>
            <p:nvSpPr>
              <p:cNvPr id="51" name="Rounded Rectangle 5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6" name="Rectangle 5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57" name="Rounded Rectangle 56"/>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8" name="Rectangle 57"/>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2" name="Rectangle 61"/>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63" name="Group 62"/>
            <p:cNvGrpSpPr/>
            <p:nvPr/>
          </p:nvGrpSpPr>
          <p:grpSpPr>
            <a:xfrm>
              <a:off x="6990642" y="5108226"/>
              <a:ext cx="1382889" cy="598312"/>
              <a:chOff x="973667" y="3000021"/>
              <a:chExt cx="1439333" cy="598312"/>
            </a:xfrm>
          </p:grpSpPr>
          <p:sp>
            <p:nvSpPr>
              <p:cNvPr id="69" name="Rounded Rectangle 6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0" name="Rectangle 6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73" name="Rectangle 72"/>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75" name="Rounded Rectangle 74"/>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6" name="Straight Arrow Connector 75"/>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81" name="Straight Arrow Connector 80"/>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84" name="Freeform 83"/>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85" name="Straight Connector 84"/>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6" name="Straight Connector 85"/>
            <p:cNvCxnSpPr>
              <a:stCxn id="69"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7" name="Straight Connector 86"/>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8" name="Rectangle 87"/>
            <p:cNvSpPr/>
            <p:nvPr/>
          </p:nvSpPr>
          <p:spPr>
            <a:xfrm>
              <a:off x="4867386" y="238483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89" name="Picture 8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34109" y="1214091"/>
              <a:ext cx="694267" cy="930800"/>
            </a:xfrm>
            <a:prstGeom prst="rect">
              <a:avLst/>
            </a:prstGeom>
          </p:spPr>
        </p:pic>
        <p:sp>
          <p:nvSpPr>
            <p:cNvPr id="90" name="Rectangle 89"/>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9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113</a:t>
            </a:fld>
            <a:endParaRPr lang="en-US" dirty="0">
              <a:solidFill>
                <a:schemeClr val="bg2"/>
              </a:solidFill>
            </a:endParaRPr>
          </a:p>
        </p:txBody>
      </p:sp>
    </p:spTree>
    <p:extLst>
      <p:ext uri="{BB962C8B-B14F-4D97-AF65-F5344CB8AC3E}">
        <p14:creationId xmlns:p14="http://schemas.microsoft.com/office/powerpoint/2010/main" val="2987621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66889" y="75319"/>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114</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baseline="0" dirty="0" smtClean="0"/>
              <a:t>Maple</a:t>
            </a:r>
          </a:p>
          <a:p>
            <a:pPr marL="342900" indent="-342900">
              <a:buFont typeface="Arial"/>
              <a:buChar char="•"/>
            </a:pPr>
            <a:r>
              <a:rPr lang="en-US" sz="2000" baseline="0" dirty="0" smtClean="0"/>
              <a:t>A </a:t>
            </a:r>
            <a:r>
              <a:rPr lang="en-US" sz="2000" baseline="0" dirty="0"/>
              <a:t>reactive (dynamic-tracing) </a:t>
            </a:r>
            <a:r>
              <a:rPr lang="en-US" sz="2000" baseline="0" dirty="0" err="1" smtClean="0">
                <a:solidFill>
                  <a:srgbClr val="FF0000"/>
                </a:solidFill>
              </a:rPr>
              <a:t>blackbox</a:t>
            </a:r>
            <a:r>
              <a:rPr lang="en-US" sz="2000" baseline="0" dirty="0" smtClean="0"/>
              <a:t> approach </a:t>
            </a:r>
            <a:r>
              <a:rPr lang="en-US" sz="2000" baseline="0" dirty="0"/>
              <a:t>that demonstrated the basic feasibility of automating </a:t>
            </a:r>
            <a:r>
              <a:rPr lang="en-US" sz="2000" baseline="0" dirty="0" smtClean="0"/>
              <a:t>programming</a:t>
            </a:r>
          </a:p>
          <a:p>
            <a:pPr marL="342900" indent="-342900">
              <a:buFont typeface="Arial"/>
              <a:buChar char="•"/>
            </a:pPr>
            <a:r>
              <a:rPr lang="en-US" sz="2000" baseline="0" dirty="0" smtClean="0"/>
              <a:t>Code </a:t>
            </a:r>
            <a:r>
              <a:rPr lang="en-US" sz="2000" baseline="0" dirty="0"/>
              <a:t>will become openly available in </a:t>
            </a:r>
            <a:r>
              <a:rPr lang="en-US" sz="2000" baseline="0" dirty="0" err="1"/>
              <a:t>OpenDaylight</a:t>
            </a:r>
            <a:r>
              <a:rPr lang="en-US" sz="2000" baseline="0" dirty="0"/>
              <a:t> as part of </a:t>
            </a:r>
            <a:r>
              <a:rPr lang="en-US" sz="2000" baseline="0" dirty="0" smtClean="0"/>
              <a:t>CCIIE</a:t>
            </a:r>
          </a:p>
          <a:p>
            <a:pPr marL="342900" indent="-342900">
              <a:buFont typeface="Arial"/>
              <a:buChar char="•"/>
            </a:pPr>
            <a:r>
              <a:rPr lang="en-US" sz="2000" baseline="0" dirty="0" smtClean="0"/>
              <a:t>Test </a:t>
            </a:r>
            <a:r>
              <a:rPr lang="en-US" sz="2000" baseline="0" dirty="0"/>
              <a:t>deployment at Yale </a:t>
            </a:r>
            <a:r>
              <a:rPr lang="en-US" sz="2000" baseline="0" dirty="0" err="1"/>
              <a:t>ScienceNet</a:t>
            </a:r>
            <a:endParaRPr lang="en-US" sz="2000" baseline="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baseline="0" dirty="0"/>
              <a:t>Magellan (aka Maple 2.0</a:t>
            </a:r>
            <a:r>
              <a:rPr lang="en-US" sz="2400" baseline="0" dirty="0" smtClean="0"/>
              <a:t>)</a:t>
            </a:r>
          </a:p>
          <a:p>
            <a:pPr marL="342900" indent="-342900">
              <a:buFont typeface="Arial"/>
              <a:buChar char="•"/>
            </a:pPr>
            <a:r>
              <a:rPr lang="en-US" sz="2000" baseline="0" dirty="0" smtClean="0"/>
              <a:t>A </a:t>
            </a:r>
            <a:r>
              <a:rPr lang="en-US" sz="2000" baseline="0" dirty="0"/>
              <a:t>general view that a centralized algorithmic policy (AP) is a stream processing </a:t>
            </a:r>
            <a:r>
              <a:rPr lang="en-US" sz="2000" baseline="0" dirty="0" smtClean="0"/>
              <a:t>function</a:t>
            </a:r>
            <a:br>
              <a:rPr lang="en-US" sz="2000" baseline="0" dirty="0" smtClean="0"/>
            </a:br>
            <a:endParaRPr lang="en-US" sz="2000" baseline="0" dirty="0" smtClean="0"/>
          </a:p>
          <a:p>
            <a:pPr marL="342900" indent="-342900">
              <a:buFont typeface="Arial"/>
              <a:buChar char="•"/>
            </a:pPr>
            <a:r>
              <a:rPr lang="en-US" sz="2000" baseline="0" dirty="0" smtClean="0"/>
              <a:t>A </a:t>
            </a:r>
            <a:r>
              <a:rPr lang="en-US" sz="2000" baseline="0" dirty="0" err="1" smtClean="0">
                <a:solidFill>
                  <a:srgbClr val="FF0000"/>
                </a:solidFill>
              </a:rPr>
              <a:t>whitebox</a:t>
            </a:r>
            <a:r>
              <a:rPr lang="en-US" sz="2000" baseline="0" dirty="0" smtClean="0"/>
              <a:t> approach where distributed </a:t>
            </a:r>
            <a:r>
              <a:rPr lang="en-US" sz="2000" baseline="0" dirty="0"/>
              <a:t>network flow tables are memorization tables implementing algorithmic </a:t>
            </a:r>
            <a:r>
              <a:rPr lang="en-US" sz="2000" baseline="0" dirty="0" smtClean="0"/>
              <a:t>policies</a:t>
            </a:r>
          </a:p>
          <a:p>
            <a:pPr marL="342900" indent="-342900">
              <a:buFont typeface="Arial"/>
              <a:buChar char="•"/>
            </a:pPr>
            <a:r>
              <a:rPr lang="en-US" sz="2000" baseline="0" dirty="0" smtClean="0"/>
              <a:t>In active </a:t>
            </a:r>
            <a:r>
              <a:rPr lang="en-US" sz="2000" baseline="0" dirty="0"/>
              <a:t>design and implementation </a:t>
            </a:r>
            <a:r>
              <a:rPr lang="en-US" sz="2000" baseline="0" dirty="0" smtClean="0"/>
              <a:t>phase</a:t>
            </a:r>
          </a:p>
        </p:txBody>
      </p:sp>
    </p:spTree>
    <p:extLst>
      <p:ext uri="{BB962C8B-B14F-4D97-AF65-F5344CB8AC3E}">
        <p14:creationId xmlns:p14="http://schemas.microsoft.com/office/powerpoint/2010/main" val="3494124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Current Use 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41205614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3480757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190048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a:t>
            </a:r>
            <a:r>
              <a:rPr lang="en-US" sz="3200" dirty="0" smtClean="0">
                <a:ea typeface="ＭＳ Ｐゴシック" charset="0"/>
                <a:cs typeface="ＭＳ Ｐゴシック" charset="0"/>
              </a:rPr>
              <a:t>Store (Distribution)</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249306"/>
            <a:ext cx="2819400" cy="1722494"/>
            <a:chOff x="3276600" y="1249306"/>
            <a:chExt cx="2819400" cy="1722494"/>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37300" y="1249306"/>
              <a:ext cx="1525303" cy="90487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smtClean="0"/>
              <a:t>What is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14112" y="821713"/>
            <a:ext cx="9129887" cy="5771407"/>
          </a:xfrm>
          <a:prstGeom prst="rect">
            <a:avLst/>
          </a:prstGeom>
        </p:spPr>
      </p:pic>
    </p:spTree>
    <p:extLst>
      <p:ext uri="{BB962C8B-B14F-4D97-AF65-F5344CB8AC3E}">
        <p14:creationId xmlns:p14="http://schemas.microsoft.com/office/powerpoint/2010/main" val="21223874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Example: A Simple SDN Controller</a:t>
            </a:r>
            <a:endParaRPr lang="en-US" sz="3600" dirty="0"/>
          </a:p>
        </p:txBody>
      </p:sp>
      <p:sp>
        <p:nvSpPr>
          <p:cNvPr id="5" name="Rectangle 2"/>
          <p:cNvSpPr>
            <a:spLocks/>
          </p:cNvSpPr>
          <p:nvPr/>
        </p:nvSpPr>
        <p:spPr bwMode="auto">
          <a:xfrm>
            <a:off x="249513" y="1622777"/>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smtClean="0">
              <a:latin typeface="Menlo Regular"/>
              <a:cs typeface="Menlo Regular"/>
            </a:endParaRPr>
          </a:p>
          <a:p>
            <a:endParaRPr lang="nl-NL" sz="2000" baseline="0" dirty="0" smtClean="0">
              <a:latin typeface="Menlo Regular"/>
              <a:cs typeface="Menlo Regular"/>
            </a:endParaRPr>
          </a:p>
          <a:p>
            <a:r>
              <a:rPr lang="nl-NL" sz="2000" baseline="0" dirty="0" err="1" smtClean="0">
                <a:latin typeface="Menlo Regular"/>
                <a:cs typeface="Menlo Regular"/>
              </a:rPr>
              <a:t>badPort</a:t>
            </a:r>
            <a:r>
              <a:rPr lang="nl-NL" sz="2000" baseline="0" dirty="0">
                <a:latin typeface="Menlo Regular"/>
                <a:cs typeface="Menlo Regular"/>
              </a:rPr>
              <a:t> </a:t>
            </a:r>
            <a:r>
              <a:rPr lang="nl-NL" sz="2000" baseline="0" dirty="0" smtClean="0">
                <a:latin typeface="Menlo Regular"/>
                <a:cs typeface="Menlo Regular"/>
              </a:rPr>
              <a:t>= 22        </a:t>
            </a:r>
            <a:r>
              <a:rPr lang="nl-NL" sz="2000" baseline="0" dirty="0" smtClean="0">
                <a:solidFill>
                  <a:srgbClr val="FF0000"/>
                </a:solidFill>
                <a:latin typeface="Menlo Regular"/>
                <a:cs typeface="Menlo Regular"/>
              </a:rPr>
              <a:t>/</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C</a:t>
            </a:r>
            <a:r>
              <a:rPr lang="nl-NL" sz="2000" baseline="0" dirty="0">
                <a:latin typeface="Menlo Regular"/>
                <a:cs typeface="Menlo Regular"/>
              </a:rPr>
              <a:t>:3,D:4</a:t>
            </a:r>
            <a:r>
              <a:rPr lang="nl-NL" sz="2000" baseline="0" dirty="0" smtClean="0">
                <a:latin typeface="Menlo Regular"/>
                <a:cs typeface="Menlo Regular"/>
              </a:rPr>
              <a:t>} </a:t>
            </a:r>
            <a:r>
              <a:rPr lang="nl-NL" sz="2000" baseline="0" dirty="0">
                <a:solidFill>
                  <a:srgbClr val="FF0000"/>
                </a:solidFill>
                <a:latin typeface="Menlo Regular"/>
                <a:cs typeface="Menlo Regular"/>
              </a:rPr>
              <a:t>// </a:t>
            </a:r>
            <a:r>
              <a:rPr lang="nl-NL" sz="2000" baseline="0" dirty="0" smtClean="0">
                <a:solidFill>
                  <a:srgbClr val="FF0000"/>
                </a:solidFill>
                <a:latin typeface="Menlo Regular"/>
                <a:cs typeface="Menlo Regular"/>
              </a:rPr>
              <a:t>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badPort</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8" name="Straight Connector 7"/>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sp>
        <p:nvSpPr>
          <p:cNvPr id="10" name="Rectangle 9"/>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5249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235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58289" y="4236155"/>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44089" y="4103511"/>
            <a:ext cx="457200" cy="702219"/>
          </a:xfrm>
          <a:prstGeom prst="rect">
            <a:avLst/>
          </a:prstGeom>
        </p:spPr>
      </p:pic>
      <p:sp>
        <p:nvSpPr>
          <p:cNvPr id="17" name="Rectangle 16"/>
          <p:cNvSpPr/>
          <p:nvPr/>
        </p:nvSpPr>
        <p:spPr>
          <a:xfrm>
            <a:off x="7834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8520289" y="4969933"/>
            <a:ext cx="339080" cy="400110"/>
          </a:xfrm>
          <a:prstGeom prst="rect">
            <a:avLst/>
          </a:prstGeom>
        </p:spPr>
        <p:txBody>
          <a:bodyPr wrap="none">
            <a:spAutoFit/>
          </a:bodyPr>
          <a:lstStyle/>
          <a:p>
            <a:r>
              <a:rPr lang="nl-NL" sz="2000" baseline="0" dirty="0" smtClean="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6372578" y="4191001"/>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058378" y="4255911"/>
            <a:ext cx="457200" cy="702219"/>
          </a:xfrm>
          <a:prstGeom prst="rect">
            <a:avLst/>
          </a:prstGeom>
        </p:spPr>
      </p:pic>
      <p:sp>
        <p:nvSpPr>
          <p:cNvPr id="21" name="Rectangle 20"/>
          <p:cNvSpPr/>
          <p:nvPr/>
        </p:nvSpPr>
        <p:spPr>
          <a:xfrm>
            <a:off x="6448778" y="4944535"/>
            <a:ext cx="339080" cy="400110"/>
          </a:xfrm>
          <a:prstGeom prst="rect">
            <a:avLst/>
          </a:prstGeom>
        </p:spPr>
        <p:txBody>
          <a:bodyPr wrap="none">
            <a:spAutoFit/>
          </a:bodyPr>
          <a:lstStyle/>
          <a:p>
            <a:r>
              <a:rPr lang="nl-NL" sz="2000" baseline="0" dirty="0" smtClean="0">
                <a:latin typeface="Menlo Regular"/>
                <a:cs typeface="Menlo Regular"/>
              </a:rPr>
              <a:t>A</a:t>
            </a:r>
            <a:endParaRPr lang="en-US" sz="2000" baseline="0" dirty="0"/>
          </a:p>
        </p:txBody>
      </p:sp>
      <p:sp>
        <p:nvSpPr>
          <p:cNvPr id="22" name="Rectangle 21"/>
          <p:cNvSpPr/>
          <p:nvPr/>
        </p:nvSpPr>
        <p:spPr>
          <a:xfrm>
            <a:off x="7134578" y="4981223"/>
            <a:ext cx="351378" cy="400110"/>
          </a:xfrm>
          <a:prstGeom prst="rect">
            <a:avLst/>
          </a:prstGeom>
        </p:spPr>
        <p:txBody>
          <a:bodyPr wrap="none">
            <a:spAutoFit/>
          </a:bodyPr>
          <a:lstStyle/>
          <a:p>
            <a:r>
              <a:rPr lang="nl-NL" sz="2000" baseline="0" dirty="0" smtClean="0">
                <a:latin typeface="Menlo Regular"/>
                <a:cs typeface="Menlo Regular"/>
              </a:rPr>
              <a:t>B</a:t>
            </a:r>
            <a:endParaRPr lang="en-US" sz="2000" baseline="0" dirty="0"/>
          </a:p>
        </p:txBody>
      </p:sp>
      <p:cxnSp>
        <p:nvCxnSpPr>
          <p:cNvPr id="27" name="Straight Connector 26"/>
          <p:cNvCxnSpPr>
            <a:endCxn id="19" idx="0"/>
          </p:cNvCxnSpPr>
          <p:nvPr/>
        </p:nvCxnSpPr>
        <p:spPr>
          <a:xfrm flipH="1">
            <a:off x="6601178" y="3302000"/>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7286978" y="3454400"/>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7704667" y="3429000"/>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8085667" y="3302000"/>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14129" y="3311056"/>
            <a:ext cx="323639" cy="369332"/>
          </a:xfrm>
          <a:prstGeom prst="rect">
            <a:avLst/>
          </a:prstGeom>
        </p:spPr>
        <p:txBody>
          <a:bodyPr wrap="none">
            <a:spAutoFit/>
          </a:bodyPr>
          <a:lstStyle/>
          <a:p>
            <a:r>
              <a:rPr lang="nl-NL" sz="1800" baseline="0" dirty="0" smtClean="0">
                <a:latin typeface="Menlo Regular"/>
                <a:cs typeface="Menlo Regular"/>
              </a:rPr>
              <a:t>1</a:t>
            </a:r>
            <a:endParaRPr lang="en-US" sz="1800" dirty="0"/>
          </a:p>
        </p:txBody>
      </p:sp>
      <p:sp>
        <p:nvSpPr>
          <p:cNvPr id="39" name="Rectangle 38"/>
          <p:cNvSpPr/>
          <p:nvPr/>
        </p:nvSpPr>
        <p:spPr>
          <a:xfrm>
            <a:off x="7121750" y="3421123"/>
            <a:ext cx="323639" cy="369332"/>
          </a:xfrm>
          <a:prstGeom prst="rect">
            <a:avLst/>
          </a:prstGeom>
        </p:spPr>
        <p:txBody>
          <a:bodyPr wrap="none">
            <a:spAutoFit/>
          </a:bodyPr>
          <a:lstStyle/>
          <a:p>
            <a:r>
              <a:rPr lang="nl-NL" sz="1800" baseline="0" dirty="0" smtClean="0">
                <a:latin typeface="Menlo Regular"/>
                <a:cs typeface="Menlo Regular"/>
              </a:rPr>
              <a:t>2</a:t>
            </a:r>
            <a:endParaRPr lang="en-US" sz="1800" dirty="0"/>
          </a:p>
        </p:txBody>
      </p:sp>
      <p:sp>
        <p:nvSpPr>
          <p:cNvPr id="40" name="Rectangle 39"/>
          <p:cNvSpPr/>
          <p:nvPr/>
        </p:nvSpPr>
        <p:spPr>
          <a:xfrm>
            <a:off x="7514037" y="3418302"/>
            <a:ext cx="323639" cy="369332"/>
          </a:xfrm>
          <a:prstGeom prst="rect">
            <a:avLst/>
          </a:prstGeom>
        </p:spPr>
        <p:txBody>
          <a:bodyPr wrap="none">
            <a:spAutoFit/>
          </a:bodyPr>
          <a:lstStyle/>
          <a:p>
            <a:r>
              <a:rPr lang="nl-NL" sz="1800" baseline="0" dirty="0" smtClean="0">
                <a:latin typeface="Menlo Regular"/>
                <a:cs typeface="Menlo Regular"/>
              </a:rPr>
              <a:t>3</a:t>
            </a:r>
            <a:endParaRPr lang="en-US" sz="1800" dirty="0"/>
          </a:p>
        </p:txBody>
      </p:sp>
      <p:sp>
        <p:nvSpPr>
          <p:cNvPr id="41" name="Rectangle 40"/>
          <p:cNvSpPr/>
          <p:nvPr/>
        </p:nvSpPr>
        <p:spPr>
          <a:xfrm>
            <a:off x="7951483" y="3333635"/>
            <a:ext cx="323639" cy="369332"/>
          </a:xfrm>
          <a:prstGeom prst="rect">
            <a:avLst/>
          </a:prstGeom>
        </p:spPr>
        <p:txBody>
          <a:bodyPr wrap="none">
            <a:spAutoFit/>
          </a:bodyPr>
          <a:lstStyle/>
          <a:p>
            <a:r>
              <a:rPr lang="nl-NL" sz="1800" baseline="0" dirty="0" smtClean="0">
                <a:latin typeface="Menlo Regular"/>
                <a:cs typeface="Menlo Regular"/>
              </a:rPr>
              <a:t>4</a:t>
            </a:r>
            <a:endParaRPr lang="en-US" sz="1800" dirty="0"/>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hostTbl</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Does the Program Work?</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hostTbl</a:t>
            </a:r>
            <a:r>
              <a:rPr lang="nl-NL" sz="2000" baseline="0" dirty="0" smtClean="0">
                <a:latin typeface="Menlo Regular"/>
                <a:cs typeface="Menlo Regular"/>
              </a:rPr>
              <a:t> = </a:t>
            </a:r>
            <a:r>
              <a:rPr lang="nl-NL" sz="2000" baseline="0" dirty="0">
                <a:latin typeface="Menlo Regular"/>
                <a:cs typeface="Menlo Regular"/>
              </a:rPr>
              <a:t>{A:1,B:2,C:3,D:4}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err="1" smtClean="0">
                <a:latin typeface="Menlo Regular"/>
                <a:cs typeface="Menlo Regular"/>
                <a:sym typeface="Menlo Regular" charset="0"/>
              </a:rPr>
              <a:t>hostTbl</a:t>
            </a:r>
            <a:r>
              <a:rPr lang="nl-NL" sz="2000" b="1" baseline="0" dirty="0" smtClean="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a few thousands)</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a:t>What and why SDN</a:t>
            </a:r>
            <a:r>
              <a:rPr lang="en-US" dirty="0" smtClean="0"/>
              <a:t>?</a:t>
            </a:r>
          </a:p>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095415" cy="1728925"/>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(=&gt;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and </a:t>
            </a:r>
            <a:r>
              <a:rPr lang="en-US" dirty="0" smtClean="0"/>
              <a:t>we </a:t>
            </a:r>
            <a:r>
              <a:rPr lang="en-US" dirty="0" smtClean="0">
                <a:solidFill>
                  <a:srgbClr val="FF0000"/>
                </a:solidFill>
              </a:rPr>
              <a:t>automatically</a:t>
            </a:r>
            <a:r>
              <a:rPr lang="en-US" dirty="0" smtClean="0"/>
              <a:t> generate </a:t>
            </a:r>
            <a:r>
              <a:rPr lang="en-US" dirty="0" smtClean="0">
                <a:solidFill>
                  <a:srgbClr val="FF0000"/>
                </a:solidFill>
              </a:rPr>
              <a:t>correct, highly-optimized data path</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smtClean="0">
                <a:latin typeface="Menlo Regular"/>
                <a:cs typeface="Menlo Regular"/>
              </a:rPr>
              <a:t>[</a:t>
            </a:r>
            <a:r>
              <a:rPr lang="nl-NL" sz="2000" baseline="0" dirty="0" err="1" smtClean="0">
                <a:latin typeface="Menlo Regular"/>
                <a:cs typeface="Menlo Regular"/>
              </a:rPr>
              <a:t>hostTbl</a:t>
            </a:r>
            <a:r>
              <a:rPr lang="nl-NL" sz="2000" baseline="0" dirty="0" smtClean="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SDN: a “Main-Stream” View</a:t>
            </a:r>
            <a:endParaRPr lang="en-US" sz="36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data and control paths, with a logically centralized control plan</a:t>
            </a:r>
            <a:endParaRPr lang="en-US" sz="24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5777" y="4459443"/>
            <a:ext cx="1608666" cy="1439002"/>
          </a:xfrm>
          <a:prstGeom prst="rect">
            <a:avLst/>
          </a:prstGeom>
        </p:spPr>
      </p:pic>
      <p:grpSp>
        <p:nvGrpSpPr>
          <p:cNvPr id="10" name="Group 9"/>
          <p:cNvGrpSpPr/>
          <p:nvPr/>
        </p:nvGrpSpPr>
        <p:grpSpPr>
          <a:xfrm>
            <a:off x="395110" y="3753555"/>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593622"/>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5116690"/>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909711"/>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4069644"/>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935111"/>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668889"/>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651955"/>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262754" y="1507124"/>
            <a:ext cx="4610312" cy="4952944"/>
            <a:chOff x="4262754" y="1507124"/>
            <a:chExt cx="4610312" cy="4952944"/>
          </a:xfrm>
        </p:grpSpPr>
        <p:pic>
          <p:nvPicPr>
            <p:cNvPr id="47" name="Picture 4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4726276" y="266705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76" name="Picture 7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2999" y="1538644"/>
              <a:ext cx="694267" cy="930800"/>
            </a:xfrm>
            <a:prstGeom prst="rect">
              <a:avLst/>
            </a:prstGeom>
          </p:spPr>
        </p:pic>
        <p:sp>
          <p:nvSpPr>
            <p:cNvPr id="78" name="Right Arrow 77"/>
            <p:cNvSpPr/>
            <p:nvPr/>
          </p:nvSpPr>
          <p:spPr bwMode="auto">
            <a:xfrm>
              <a:off x="4262754"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230699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User’s View</a:t>
            </a:r>
            <a:endParaRPr lang="en-US" sz="2800" dirty="0"/>
          </a:p>
        </p:txBody>
      </p:sp>
      <p:sp>
        <p:nvSpPr>
          <p:cNvPr id="57346" name="Rectangle 2"/>
          <p:cNvSpPr>
            <a:spLocks noGrp="1" noChangeArrowheads="1"/>
          </p:cNvSpPr>
          <p:nvPr>
            <p:ph type="body" idx="1"/>
          </p:nvPr>
        </p:nvSpPr>
        <p:spPr>
          <a:xfrm>
            <a:off x="397612" y="893889"/>
            <a:ext cx="8407721" cy="3678111"/>
          </a:xfrm>
          <a:ln/>
        </p:spPr>
        <p:txBody>
          <a:bodyPr/>
          <a:lstStyle/>
          <a:p>
            <a:r>
              <a:rPr lang="en-US" b="1" dirty="0">
                <a:solidFill>
                  <a:srgbClr val="D90B00"/>
                </a:solidFill>
              </a:rPr>
              <a:t>Conceptually </a:t>
            </a:r>
            <a:r>
              <a:rPr lang="en-US" b="1" dirty="0" smtClean="0">
                <a:solidFill>
                  <a:srgbClr val="D90B00"/>
                </a:solidFill>
              </a:rPr>
              <a:t>network control function f </a:t>
            </a:r>
            <a:r>
              <a:rPr lang="en-US" b="1" dirty="0">
                <a:solidFill>
                  <a:srgbClr val="D90B00"/>
                </a:solidFill>
              </a:rPr>
              <a:t>is invoked on every packet entering the </a:t>
            </a:r>
            <a:r>
              <a:rPr lang="en-US" b="1" dirty="0" smtClean="0">
                <a:solidFill>
                  <a:srgbClr val="D90B00"/>
                </a:solidFill>
              </a:rPr>
              <a:t>network.</a:t>
            </a:r>
            <a:endParaRPr lang="en-US" dirty="0"/>
          </a:p>
          <a:p>
            <a:r>
              <a:rPr lang="en-US" dirty="0" smtClean="0">
                <a:solidFill>
                  <a:srgbClr val="FF0000"/>
                </a:solidFill>
              </a:rPr>
              <a:t>f</a:t>
            </a:r>
            <a:r>
              <a:rPr lang="en-US" dirty="0" smtClean="0"/>
              <a:t> expressed in </a:t>
            </a:r>
            <a:r>
              <a:rPr lang="en-US" dirty="0"/>
              <a:t>a </a:t>
            </a:r>
            <a:r>
              <a:rPr lang="en-US" b="1" dirty="0"/>
              <a:t>general purpose </a:t>
            </a:r>
            <a:r>
              <a:rPr lang="en-US" b="1" dirty="0" smtClean="0"/>
              <a:t>language (e.g., Java, Python), </a:t>
            </a:r>
            <a:r>
              <a:rPr lang="en-US" dirty="0" smtClean="0"/>
              <a:t>describing </a:t>
            </a:r>
            <a:r>
              <a:rPr lang="en-US" dirty="0"/>
              <a:t>how a packet should be routed, </a:t>
            </a:r>
            <a:r>
              <a:rPr lang="en-US" b="1" dirty="0">
                <a:solidFill>
                  <a:srgbClr val="D90B00"/>
                </a:solidFill>
              </a:rPr>
              <a:t>not</a:t>
            </a:r>
            <a:r>
              <a:rPr lang="en-US" dirty="0"/>
              <a:t> how </a:t>
            </a:r>
            <a:r>
              <a:rPr lang="en-US" dirty="0" smtClean="0"/>
              <a:t>data path flow tables are configured</a:t>
            </a:r>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grpSp>
        <p:nvGrpSpPr>
          <p:cNvPr id="12" name="Group 11"/>
          <p:cNvGrpSpPr/>
          <p:nvPr/>
        </p:nvGrpSpPr>
        <p:grpSpPr>
          <a:xfrm>
            <a:off x="930121" y="4346222"/>
            <a:ext cx="7000323" cy="1573414"/>
            <a:chOff x="930121" y="4346222"/>
            <a:chExt cx="7000323" cy="1573414"/>
          </a:xfrm>
        </p:grpSpPr>
        <p:grpSp>
          <p:nvGrpSpPr>
            <p:cNvPr id="6" name="Group 5"/>
            <p:cNvGrpSpPr/>
            <p:nvPr/>
          </p:nvGrpSpPr>
          <p:grpSpPr>
            <a:xfrm>
              <a:off x="930121" y="4903418"/>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5209823" y="4447824"/>
              <a:ext cx="2720621" cy="1471812"/>
            </a:xfrm>
            <a:prstGeom prst="rect">
              <a:avLst/>
            </a:prstGeom>
          </p:spPr>
        </p:pic>
        <p:cxnSp>
          <p:nvCxnSpPr>
            <p:cNvPr id="7" name="Straight Arrow Connector 6"/>
            <p:cNvCxnSpPr/>
            <p:nvPr/>
          </p:nvCxnSpPr>
          <p:spPr bwMode="auto">
            <a:xfrm>
              <a:off x="5192889" y="4346222"/>
              <a:ext cx="395111" cy="35277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573889" y="4699000"/>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1069611" y="959555"/>
            <a:ext cx="7058389"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Route</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f(</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a:t>
            </a:r>
            <a:r>
              <a:rPr lang="en-US" sz="1600" baseline="0" dirty="0" err="1">
                <a:latin typeface="Menlo Bold" charset="0"/>
                <a:cs typeface="Menlo Bold" charset="0"/>
                <a:sym typeface="Menlo Bold" charset="0"/>
              </a:rPr>
              <a:t>p.tcpDstIs</a:t>
            </a:r>
            <a:r>
              <a:rPr lang="en-US" sz="1600" baseline="0" dirty="0">
                <a:latin typeface="Menlo Regular" charset="0"/>
                <a:cs typeface="Menlo Regular" charset="0"/>
                <a:sym typeface="Menlo Regular" charset="0"/>
              </a:rPr>
              <a:t>(</a:t>
            </a:r>
            <a:r>
              <a:rPr lang="en-US" sz="1600" baseline="0" dirty="0">
                <a:solidFill>
                  <a:srgbClr val="786DC4"/>
                </a:solidFill>
                <a:latin typeface="Menlo Regular" charset="0"/>
                <a:cs typeface="Menlo Regular" charset="0"/>
                <a:sym typeface="Menlo Regular" charset="0"/>
              </a:rPr>
              <a:t>22</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null</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a:t>
            </a:r>
            <a:r>
              <a:rPr lang="en-US" sz="1600" baseline="0" dirty="0" err="1" smtClean="0">
                <a:latin typeface="Menlo Bold" charset="0"/>
                <a:cs typeface="Menlo Bold" charset="0"/>
                <a:sym typeface="Menlo Bold" charset="0"/>
              </a:rPr>
              <a:t>hostTable</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a:t>
            </a:r>
            <a:r>
              <a:rPr lang="en-US" sz="1600" baseline="0" dirty="0" err="1" smtClean="0">
                <a:latin typeface="Menlo Bold" charset="0"/>
                <a:cs typeface="Menlo Bold" charset="0"/>
                <a:sym typeface="Menlo Bold" charset="0"/>
              </a:rPr>
              <a:t>hostTable</a:t>
            </a:r>
            <a:r>
              <a:rPr lang="en-US" sz="1600" baseline="0" dirty="0" smtClean="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Route </a:t>
            </a:r>
            <a:r>
              <a:rPr lang="en-US" sz="1600" baseline="0" dirty="0" smtClean="0">
                <a:latin typeface="Menlo Regular" charset="0"/>
                <a:cs typeface="Menlo Regular" charset="0"/>
                <a:sym typeface="Menlo Regular" charset="0"/>
              </a:rPr>
              <a:t>path    = </a:t>
            </a:r>
            <a:r>
              <a:rPr lang="en-US" sz="1600" baseline="0" dirty="0" err="1" smtClean="0">
                <a:latin typeface="Menlo Regular" charset="0"/>
                <a:cs typeface="Menlo Regular" charset="0"/>
                <a:sym typeface="Menlo Regular" charset="0"/>
              </a:rPr>
              <a:t>myRoutingAlg</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topology</a:t>
            </a:r>
            <a:r>
              <a:rPr lang="en-US" sz="1600" baseline="0" dirty="0" smtClean="0">
                <a:latin typeface="Menlo Regular" charset="0"/>
                <a:cs typeface="Menlo Regular" charset="0"/>
                <a:sym typeface="Menlo Regular" charset="0"/>
              </a:rPr>
              <a: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path</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Route </a:t>
            </a:r>
            <a:r>
              <a:rPr lang="en-US" sz="1600" baseline="0" dirty="0" err="1">
                <a:latin typeface="Menlo Regular" charset="0"/>
                <a:cs typeface="Menlo Regular" charset="0"/>
                <a:sym typeface="Menlo Regular" charset="0"/>
              </a:rPr>
              <a:t>myRoutingAlg</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topo</a:t>
            </a:r>
            <a:r>
              <a:rPr lang="en-US" sz="1600" baseline="0" dirty="0" smtClean="0">
                <a:latin typeface="Menlo Regular" charset="0"/>
                <a:cs typeface="Menlo Regular" charset="0"/>
                <a:sym typeface="Menlo Regular" charset="0"/>
              </a:rPr>
              <a:t>,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Location </a:t>
            </a:r>
            <a:r>
              <a:rPr lang="en-US" sz="1600" baseline="0" dirty="0" err="1" smtClean="0">
                <a:latin typeface="Menlo Regular" charset="0"/>
                <a:cs typeface="Menlo Regular" charset="0"/>
                <a:sym typeface="Menlo Regular" charset="0"/>
              </a:rPr>
              <a:t>sLoc</a:t>
            </a:r>
            <a:r>
              <a:rPr lang="en-US" sz="1600" baseline="0" dirty="0" smtClean="0">
                <a:latin typeface="Menlo Regular" charset="0"/>
                <a:cs typeface="Menlo Regular" charset="0"/>
                <a:sym typeface="Menlo Regular" charset="0"/>
              </a:rPr>
              <a:t>, Location </a:t>
            </a:r>
            <a:r>
              <a:rPr lang="en-US" sz="1600" baseline="0" dirty="0" err="1" smtClean="0">
                <a:latin typeface="Menlo Regular" charset="0"/>
                <a:cs typeface="Menlo Regular" charset="0"/>
                <a:sym typeface="Menlo Regular" charset="0"/>
              </a:rPr>
              <a:t>dloc</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isSensitive</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sLoc</a:t>
            </a:r>
            <a:r>
              <a:rPr lang="en-US" sz="1600" baseline="0" dirty="0" smtClean="0">
                <a:latin typeface="Menlo Regular" charset="0"/>
                <a:cs typeface="Menlo Regular" charset="0"/>
                <a:sym typeface="Menlo Regular" charset="0"/>
              </a:rPr>
              <a:t>) )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secureRoutingAlg</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topo</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sloc</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dloc</a:t>
            </a:r>
            <a:r>
              <a:rPr lang="en-US" sz="1600" baseline="0" dirty="0" smtClean="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smtClean="0">
                <a:latin typeface="Menlo Regular" charset="0"/>
                <a:cs typeface="Menlo Regular" charset="0"/>
                <a:sym typeface="Menlo Regular" charset="0"/>
              </a:rPr>
              <a:t>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standardRoutingAlg</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topo</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p:txBody>
      </p:sp>
      <p:sp>
        <p:nvSpPr>
          <p:cNvPr id="5" name="Rectangle 4"/>
          <p:cNvSpPr/>
          <p:nvPr/>
        </p:nvSpPr>
        <p:spPr>
          <a:xfrm>
            <a:off x="1079112" y="5733980"/>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Challenge and Basic Idea</a:t>
            </a:r>
            <a:endParaRPr lang="en-US" sz="3600" dirty="0"/>
          </a:p>
        </p:txBody>
      </p:sp>
      <p:sp>
        <p:nvSpPr>
          <p:cNvPr id="57346" name="Rectangle 2"/>
          <p:cNvSpPr>
            <a:spLocks noGrp="1" noChangeArrowheads="1"/>
          </p:cNvSpPr>
          <p:nvPr>
            <p:ph type="body" idx="1"/>
          </p:nvPr>
        </p:nvSpPr>
        <p:spPr>
          <a:xfrm>
            <a:off x="369391" y="936222"/>
            <a:ext cx="8318168" cy="5484334"/>
          </a:xfrm>
          <a:ln/>
        </p:spPr>
        <p:txBody>
          <a:bodyPr/>
          <a:lstStyle/>
          <a:p>
            <a:r>
              <a:rPr lang="en-US" sz="2800" dirty="0" smtClean="0"/>
              <a:t>Challenge: How is it possible that one can derive </a:t>
            </a:r>
            <a:r>
              <a:rPr lang="en-US" sz="2800" dirty="0" err="1" smtClean="0"/>
              <a:t>datapath</a:t>
            </a:r>
            <a:r>
              <a:rPr lang="en-US" sz="2800" dirty="0" smtClean="0"/>
              <a:t> (flow-tables) from a </a:t>
            </a:r>
            <a:r>
              <a:rPr lang="en-US" sz="2800" dirty="0" err="1" smtClean="0"/>
              <a:t>datapath</a:t>
            </a:r>
            <a:r>
              <a:rPr lang="en-US" sz="2800" dirty="0" smtClean="0"/>
              <a:t>-oblivious controller function f?</a:t>
            </a:r>
          </a:p>
          <a:p>
            <a:endParaRPr lang="en-US" sz="2800" dirty="0"/>
          </a:p>
          <a:p>
            <a:r>
              <a:rPr lang="en-US" sz="2800" dirty="0" smtClean="0"/>
              <a:t>Basic idea: </a:t>
            </a:r>
          </a:p>
          <a:p>
            <a:pPr lvl="1"/>
            <a:r>
              <a:rPr lang="en-US" sz="2400" dirty="0" smtClean="0"/>
              <a:t>There are representations of computation</a:t>
            </a:r>
          </a:p>
          <a:p>
            <a:pPr lvl="2"/>
            <a:r>
              <a:rPr lang="en-US" sz="2400" dirty="0" smtClean="0"/>
              <a:t>A sequence of instructions (</a:t>
            </a:r>
            <a:r>
              <a:rPr lang="en-US" sz="2400" dirty="0" err="1" smtClean="0"/>
              <a:t>whitebox</a:t>
            </a:r>
            <a:r>
              <a:rPr lang="en-US" sz="2400" dirty="0" smtClean="0"/>
              <a:t>)</a:t>
            </a:r>
          </a:p>
          <a:p>
            <a:pPr lvl="2"/>
            <a:r>
              <a:rPr lang="en-US" sz="2400" dirty="0" smtClean="0"/>
              <a:t>Memorization tables (</a:t>
            </a:r>
            <a:r>
              <a:rPr lang="en-US" sz="2400" dirty="0" err="1" smtClean="0"/>
              <a:t>blackbox</a:t>
            </a:r>
            <a:r>
              <a:rPr lang="en-US" sz="2400" dirty="0" smtClean="0"/>
              <a:t>)</a:t>
            </a:r>
          </a:p>
          <a:p>
            <a:pPr lvl="1"/>
            <a:r>
              <a:rPr lang="en-US" sz="2400" dirty="0" smtClean="0"/>
              <a:t>Although the decision function f does </a:t>
            </a:r>
            <a:r>
              <a:rPr lang="en-US" sz="2400" b="1" dirty="0" smtClean="0">
                <a:solidFill>
                  <a:srgbClr val="D90B00"/>
                </a:solidFill>
              </a:rPr>
              <a:t>not</a:t>
            </a:r>
            <a:r>
              <a:rPr lang="en-US" sz="2400" dirty="0" smtClean="0"/>
              <a:t> specify how flow </a:t>
            </a:r>
            <a:r>
              <a:rPr lang="en-US" sz="2400" dirty="0"/>
              <a:t>tables are </a:t>
            </a:r>
            <a:r>
              <a:rPr lang="en-US" sz="2400" dirty="0" smtClean="0"/>
              <a:t>configured, if for a given decision (e.g., drop), we know the dependency of the decision, we can construct the flow tables (aka, memorization tables).</a:t>
            </a:r>
            <a:endParaRPr lang="en-US" sz="2400"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Programs use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more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E46C0A"/>
                  </a:solidFill>
                  <a:latin typeface="Helvetica Neue" charset="0"/>
                  <a:cs typeface="Helvetica Neue" charset="0"/>
                  <a:sym typeface="Helvetica Neue" charset="0"/>
                </a:rPr>
                <a:t>universal</a:t>
              </a:r>
              <a:r>
                <a:rPr lang="en-US" sz="1900" baseline="0" dirty="0" smtClean="0">
                  <a:solidFill>
                    <a:srgbClr val="606060"/>
                  </a:solidFill>
                  <a:latin typeface="Helvetica Neue" charset="0"/>
                  <a:cs typeface="Helvetica Neue" charset="0"/>
                  <a:sym typeface="Helvetica Neue" charset="0"/>
                </a:rPr>
                <a:t> (general),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any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609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906087"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917458"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604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95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630407"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607190"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
        <p:nvSpPr>
          <p:cNvPr id="65545" name="Rectangle 9"/>
          <p:cNvSpPr>
            <a:spLocks/>
          </p:cNvSpPr>
          <p:nvPr/>
        </p:nvSpPr>
        <p:spPr bwMode="auto">
          <a:xfrm>
            <a:off x="4288489"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bwMode="auto">
          <a:xfrm flipV="1">
            <a:off x="3457222" y="3739444"/>
            <a:ext cx="1538111" cy="508002"/>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40058" y="4868664"/>
            <a:ext cx="1887719" cy="1439002"/>
          </a:xfrm>
          <a:prstGeom prst="rect">
            <a:avLst/>
          </a:prstGeom>
        </p:spPr>
      </p:pic>
      <p:sp>
        <p:nvSpPr>
          <p:cNvPr id="91" name="Rounded Rectangle 90"/>
          <p:cNvSpPr/>
          <p:nvPr/>
        </p:nvSpPr>
        <p:spPr bwMode="auto">
          <a:xfrm>
            <a:off x="1636888" y="3471332"/>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sp>
        <p:nvSpPr>
          <p:cNvPr id="27" name="Rectangle 26"/>
          <p:cNvSpPr/>
          <p:nvPr/>
        </p:nvSpPr>
        <p:spPr>
          <a:xfrm>
            <a:off x="3291991" y="917279"/>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1086557" y="987779"/>
            <a:ext cx="6731000" cy="5432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p:nvPr/>
        </p:nvCxnSpPr>
        <p:spPr bwMode="auto">
          <a:xfrm flipH="1">
            <a:off x="5686774" y="3993444"/>
            <a:ext cx="70556" cy="121355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3527779" y="5108223"/>
            <a:ext cx="1439332" cy="69144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
        <p:nvSpPr>
          <p:cNvPr id="76" name="Rectangle 75"/>
          <p:cNvSpPr/>
          <p:nvPr/>
        </p:nvSpPr>
        <p:spPr bwMode="auto">
          <a:xfrm>
            <a:off x="1740341" y="4707468"/>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1" name="Rectangle 80"/>
          <p:cNvSpPr/>
          <p:nvPr/>
        </p:nvSpPr>
        <p:spPr bwMode="auto">
          <a:xfrm>
            <a:off x="1754452" y="3626555"/>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5" name="Rectangle 84"/>
          <p:cNvSpPr/>
          <p:nvPr/>
        </p:nvSpPr>
        <p:spPr bwMode="auto">
          <a:xfrm>
            <a:off x="1745987" y="4027314"/>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6" name="Rectangle 85"/>
          <p:cNvSpPr/>
          <p:nvPr/>
        </p:nvSpPr>
        <p:spPr bwMode="auto">
          <a:xfrm>
            <a:off x="1763889" y="3620906"/>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7" name="Rectangle 86"/>
          <p:cNvSpPr/>
          <p:nvPr/>
        </p:nvSpPr>
        <p:spPr bwMode="auto">
          <a:xfrm>
            <a:off x="1921435" y="1684867"/>
            <a:ext cx="5317565" cy="333023"/>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Logically Central 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88" name="Rectangle 87"/>
          <p:cNvSpPr/>
          <p:nvPr/>
        </p:nvSpPr>
        <p:spPr bwMode="auto">
          <a:xfrm>
            <a:off x="1924253" y="1306693"/>
            <a:ext cx="5314747" cy="358420"/>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pic>
        <p:nvPicPr>
          <p:cNvPr id="89" name="Picture 8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16890" y="1285896"/>
            <a:ext cx="524932" cy="703773"/>
          </a:xfrm>
          <a:prstGeom prst="rect">
            <a:avLst/>
          </a:prstGeom>
        </p:spPr>
      </p:pic>
      <p:sp>
        <p:nvSpPr>
          <p:cNvPr id="94" name="Rounded Rectangle 93"/>
          <p:cNvSpPr/>
          <p:nvPr/>
        </p:nvSpPr>
        <p:spPr bwMode="auto">
          <a:xfrm>
            <a:off x="5006620" y="2283176"/>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5" name="Rectangle 94"/>
          <p:cNvSpPr/>
          <p:nvPr/>
        </p:nvSpPr>
        <p:spPr bwMode="auto">
          <a:xfrm>
            <a:off x="5110073" y="3519312"/>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6" name="Rectangle 95"/>
          <p:cNvSpPr/>
          <p:nvPr/>
        </p:nvSpPr>
        <p:spPr bwMode="auto">
          <a:xfrm>
            <a:off x="5124184" y="2438399"/>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97" name="Rounded Rectangle 96"/>
          <p:cNvSpPr/>
          <p:nvPr/>
        </p:nvSpPr>
        <p:spPr bwMode="auto">
          <a:xfrm>
            <a:off x="4933244" y="4453464"/>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8" name="Rectangle 97"/>
          <p:cNvSpPr/>
          <p:nvPr/>
        </p:nvSpPr>
        <p:spPr bwMode="auto">
          <a:xfrm>
            <a:off x="5022586" y="5689600"/>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9" name="Rectangle 98"/>
          <p:cNvSpPr/>
          <p:nvPr/>
        </p:nvSpPr>
        <p:spPr bwMode="auto">
          <a:xfrm>
            <a:off x="5036697" y="4608687"/>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Ford</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20" name="Straight Arrow Connector 19"/>
          <p:cNvCxnSpPr/>
          <p:nvPr/>
        </p:nvCxnSpPr>
        <p:spPr bwMode="auto">
          <a:xfrm flipV="1">
            <a:off x="3457222" y="3162300"/>
            <a:ext cx="1666962" cy="929921"/>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endCxn id="99" idx="1"/>
          </p:cNvCxnSpPr>
          <p:nvPr/>
        </p:nvCxnSpPr>
        <p:spPr bwMode="auto">
          <a:xfrm>
            <a:off x="3443111" y="4459111"/>
            <a:ext cx="1593586" cy="661812"/>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6721165" y="3118554"/>
            <a:ext cx="830182" cy="2328334"/>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7" name="Rectangle 106"/>
          <p:cNvSpPr/>
          <p:nvPr/>
        </p:nvSpPr>
        <p:spPr bwMode="auto">
          <a:xfrm>
            <a:off x="5129831" y="2825047"/>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8" name="Rectangle 107"/>
          <p:cNvSpPr/>
          <p:nvPr/>
        </p:nvSpPr>
        <p:spPr bwMode="auto">
          <a:xfrm>
            <a:off x="5042342" y="4995336"/>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109" name="Rectangle 108"/>
          <p:cNvSpPr/>
          <p:nvPr/>
        </p:nvSpPr>
        <p:spPr bwMode="auto">
          <a:xfrm>
            <a:off x="5105401" y="24186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0" name="Rectangle 109"/>
          <p:cNvSpPr/>
          <p:nvPr/>
        </p:nvSpPr>
        <p:spPr bwMode="auto">
          <a:xfrm>
            <a:off x="5046135" y="46030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1" name="Rectangle 110"/>
          <p:cNvSpPr/>
          <p:nvPr/>
        </p:nvSpPr>
        <p:spPr>
          <a:xfrm>
            <a:off x="3613724" y="914459"/>
            <a:ext cx="1553430" cy="461665"/>
          </a:xfrm>
          <a:prstGeom prst="rect">
            <a:avLst/>
          </a:prstGeom>
        </p:spPr>
        <p:txBody>
          <a:bodyPr wrap="none">
            <a:spAutoFit/>
          </a:bodyPr>
          <a:lstStyle/>
          <a:p>
            <a:r>
              <a:rPr lang="en-US" baseline="0" dirty="0" smtClean="0"/>
              <a:t>Link State</a:t>
            </a:r>
            <a:endParaRPr lang="en-US" baseline="0" dirty="0"/>
          </a:p>
        </p:txBody>
      </p:sp>
      <p:sp>
        <p:nvSpPr>
          <p:cNvPr id="113" name="Rectangle 112"/>
          <p:cNvSpPr/>
          <p:nvPr/>
        </p:nvSpPr>
        <p:spPr>
          <a:xfrm>
            <a:off x="4135835" y="928568"/>
            <a:ext cx="834483" cy="461665"/>
          </a:xfrm>
          <a:prstGeom prst="rect">
            <a:avLst/>
          </a:prstGeom>
        </p:spPr>
        <p:txBody>
          <a:bodyPr wrap="none">
            <a:spAutoFit/>
          </a:bodyPr>
          <a:lstStyle/>
          <a:p>
            <a:r>
              <a:rPr lang="en-US" baseline="0" dirty="0" smtClean="0"/>
              <a:t>SDN</a:t>
            </a:r>
            <a:endParaRPr lang="en-US" baseline="0" dirty="0"/>
          </a:p>
        </p:txBody>
      </p:sp>
      <p:cxnSp>
        <p:nvCxnSpPr>
          <p:cNvPr id="114" name="Straight Arrow Connector 113"/>
          <p:cNvCxnSpPr/>
          <p:nvPr/>
        </p:nvCxnSpPr>
        <p:spPr bwMode="auto">
          <a:xfrm flipV="1">
            <a:off x="2441222" y="2032000"/>
            <a:ext cx="14111" cy="146755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16" name="Straight Arrow Connector 115"/>
          <p:cNvCxnSpPr/>
          <p:nvPr/>
        </p:nvCxnSpPr>
        <p:spPr bwMode="auto">
          <a:xfrm flipH="1" flipV="1">
            <a:off x="5486401" y="2015067"/>
            <a:ext cx="2823" cy="31326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18" name="Freeform 117"/>
          <p:cNvSpPr/>
          <p:nvPr/>
        </p:nvSpPr>
        <p:spPr>
          <a:xfrm>
            <a:off x="6603998" y="2017891"/>
            <a:ext cx="664641" cy="248355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521312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6"/>
                                        </p:tgtEl>
                                      </p:cBhvr>
                                    </p:animEffect>
                                    <p:set>
                                      <p:cBhvr>
                                        <p:cTn id="10" dur="1" fill="hold">
                                          <p:stCondLst>
                                            <p:cond delay="499"/>
                                          </p:stCondLst>
                                        </p:cTn>
                                        <p:tgtEl>
                                          <p:spTgt spid="9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99"/>
                                        </p:tgtEl>
                                      </p:cBhvr>
                                    </p:animEffect>
                                    <p:set>
                                      <p:cBhvr>
                                        <p:cTn id="13" dur="1" fill="hold">
                                          <p:stCondLst>
                                            <p:cond delay="499"/>
                                          </p:stCondLst>
                                        </p:cTn>
                                        <p:tgtEl>
                                          <p:spTgt spid="9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 0 L 0.14201 -0.34167 " pathEditMode="relative" ptsTypes="AA">
                                      <p:cBhvr>
                                        <p:cTn id="50" dur="2000" fill="hold"/>
                                        <p:tgtEl>
                                          <p:spTgt spid="85"/>
                                        </p:tgtEl>
                                        <p:attrNameLst>
                                          <p:attrName>ppt_x</p:attrName>
                                          <p:attrName>ppt_y</p:attrName>
                                        </p:attrNameLst>
                                      </p:cBhvr>
                                    </p:animMotion>
                                  </p:childTnLst>
                                </p:cTn>
                              </p:par>
                            </p:childTnLst>
                          </p:cTn>
                        </p:par>
                        <p:par>
                          <p:cTn id="51" fill="hold">
                            <p:stCondLst>
                              <p:cond delay="2000"/>
                            </p:stCondLst>
                            <p:childTnLst>
                              <p:par>
                                <p:cTn id="52" presetID="1" presetClass="exit" presetSubtype="0" fill="hold" grpId="2" nodeType="afterEffect">
                                  <p:stCondLst>
                                    <p:cond delay="0"/>
                                  </p:stCondLst>
                                  <p:childTnLst>
                                    <p:set>
                                      <p:cBhvr>
                                        <p:cTn id="53" dur="1" fill="hold">
                                          <p:stCondLst>
                                            <p:cond delay="0"/>
                                          </p:stCondLst>
                                        </p:cTn>
                                        <p:tgtEl>
                                          <p:spTgt spid="8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grpId="1" nodeType="clickEffect">
                                  <p:stCondLst>
                                    <p:cond delay="0"/>
                                  </p:stCondLst>
                                  <p:childTnLst>
                                    <p:animMotion origin="layout" path="M 0 0 L -0.08646 -0.19352 " pathEditMode="relative" ptsTypes="AA">
                                      <p:cBhvr>
                                        <p:cTn id="57" dur="2000" fill="hold"/>
                                        <p:tgtEl>
                                          <p:spTgt spid="107"/>
                                        </p:tgtEl>
                                        <p:attrNameLst>
                                          <p:attrName>ppt_x</p:attrName>
                                          <p:attrName>ppt_y</p:attrName>
                                        </p:attrNameLst>
                                      </p:cBhvr>
                                    </p:animMotion>
                                  </p:childTnLst>
                                </p:cTn>
                              </p:par>
                            </p:childTnLst>
                          </p:cTn>
                        </p:par>
                        <p:par>
                          <p:cTn id="58" fill="hold">
                            <p:stCondLst>
                              <p:cond delay="2000"/>
                            </p:stCondLst>
                            <p:childTnLst>
                              <p:par>
                                <p:cTn id="59" presetID="1" presetClass="exit" presetSubtype="0" fill="hold" grpId="2" nodeType="afterEffect">
                                  <p:stCondLst>
                                    <p:cond delay="0"/>
                                  </p:stCondLst>
                                  <p:childTnLst>
                                    <p:set>
                                      <p:cBhvr>
                                        <p:cTn id="60" dur="1" fill="hold">
                                          <p:stCondLst>
                                            <p:cond delay="0"/>
                                          </p:stCondLst>
                                        </p:cTn>
                                        <p:tgtEl>
                                          <p:spTgt spid="10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1" nodeType="clickEffect">
                                  <p:stCondLst>
                                    <p:cond delay="0"/>
                                  </p:stCondLst>
                                  <p:childTnLst>
                                    <p:animMotion origin="layout" path="M 0 0 L -0.10643 -0.5 " pathEditMode="relative" ptsTypes="AA">
                                      <p:cBhvr>
                                        <p:cTn id="64" dur="2000" fill="hold"/>
                                        <p:tgtEl>
                                          <p:spTgt spid="108"/>
                                        </p:tgtEl>
                                        <p:attrNameLst>
                                          <p:attrName>ppt_x</p:attrName>
                                          <p:attrName>ppt_y</p:attrName>
                                        </p:attrNameLst>
                                      </p:cBhvr>
                                    </p:animMotion>
                                  </p:childTnLst>
                                </p:cTn>
                              </p:par>
                            </p:childTnLst>
                          </p:cTn>
                        </p:par>
                        <p:par>
                          <p:cTn id="65" fill="hold">
                            <p:stCondLst>
                              <p:cond delay="2000"/>
                            </p:stCondLst>
                            <p:childTnLst>
                              <p:par>
                                <p:cTn id="66" presetID="1" presetClass="exit" presetSubtype="0" fill="hold" grpId="2" nodeType="afterEffect">
                                  <p:stCondLst>
                                    <p:cond delay="0"/>
                                  </p:stCondLst>
                                  <p:childTnLst>
                                    <p:set>
                                      <p:cBhvr>
                                        <p:cTn id="67" dur="1" fill="hold">
                                          <p:stCondLst>
                                            <p:cond delay="0"/>
                                          </p:stCondLst>
                                        </p:cTn>
                                        <p:tgtEl>
                                          <p:spTgt spid="10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8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grpId="1" nodeType="clickEffect">
                                  <p:stCondLst>
                                    <p:cond delay="0"/>
                                  </p:stCondLst>
                                  <p:childTnLst>
                                    <p:animMotion origin="layout" path="M 0 0 L 0.06476 -0.33935 " pathEditMode="relative" ptsTypes="AA">
                                      <p:cBhvr>
                                        <p:cTn id="75" dur="2000" fill="hold"/>
                                        <p:tgtEl>
                                          <p:spTgt spid="86"/>
                                        </p:tgtEl>
                                        <p:attrNameLst>
                                          <p:attrName>ppt_x</p:attrName>
                                          <p:attrName>ppt_y</p:attrName>
                                        </p:attrNameLst>
                                      </p:cBhvr>
                                    </p:animMotion>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2" nodeType="clickEffect">
                                  <p:stCondLst>
                                    <p:cond delay="0"/>
                                  </p:stCondLst>
                                  <p:childTnLst>
                                    <p:set>
                                      <p:cBhvr>
                                        <p:cTn id="79" dur="1" fill="hold">
                                          <p:stCondLst>
                                            <p:cond delay="0"/>
                                          </p:stCondLst>
                                        </p:cTn>
                                        <p:tgtEl>
                                          <p:spTgt spid="8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0" presetClass="path" presetSubtype="0" accel="50000" decel="50000" fill="hold" grpId="1" nodeType="clickEffect">
                                  <p:stCondLst>
                                    <p:cond delay="0"/>
                                  </p:stCondLst>
                                  <p:childTnLst>
                                    <p:animMotion origin="layout" path="M 0 0 L -0.03541 -0.15857 " pathEditMode="relative" ptsTypes="AA">
                                      <p:cBhvr>
                                        <p:cTn id="83" dur="2000" fill="hold"/>
                                        <p:tgtEl>
                                          <p:spTgt spid="109"/>
                                        </p:tgtEl>
                                        <p:attrNameLst>
                                          <p:attrName>ppt_x</p:attrName>
                                          <p:attrName>ppt_y</p:attrName>
                                        </p:attrNameLst>
                                      </p:cBhvr>
                                    </p:animMotion>
                                  </p:childTnLst>
                                </p:cTn>
                              </p:par>
                            </p:childTnLst>
                          </p:cTn>
                        </p:par>
                        <p:par>
                          <p:cTn id="84" fill="hold">
                            <p:stCondLst>
                              <p:cond delay="2000"/>
                            </p:stCondLst>
                            <p:childTnLst>
                              <p:par>
                                <p:cTn id="85" presetID="1" presetClass="exit" presetSubtype="0" fill="hold" grpId="2" nodeType="afterEffect">
                                  <p:stCondLst>
                                    <p:cond delay="0"/>
                                  </p:stCondLst>
                                  <p:childTnLst>
                                    <p:set>
                                      <p:cBhvr>
                                        <p:cTn id="86" dur="1" fill="hold">
                                          <p:stCondLst>
                                            <p:cond delay="0"/>
                                          </p:stCondLst>
                                        </p:cTn>
                                        <p:tgtEl>
                                          <p:spTgt spid="10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grpId="1" nodeType="clickEffect">
                                  <p:stCondLst>
                                    <p:cond delay="0"/>
                                  </p:stCondLst>
                                  <p:childTnLst>
                                    <p:animMotion origin="layout" path="M 0 0 L -0.01093 -0.47523 " pathEditMode="relative" ptsTypes="AA">
                                      <p:cBhvr>
                                        <p:cTn id="90" dur="2000" fill="hold"/>
                                        <p:tgtEl>
                                          <p:spTgt spid="110"/>
                                        </p:tgtEl>
                                        <p:attrNameLst>
                                          <p:attrName>ppt_x</p:attrName>
                                          <p:attrName>ppt_y</p:attrName>
                                        </p:attrNameLst>
                                      </p:cBhvr>
                                    </p:animMotion>
                                  </p:childTnLst>
                                </p:cTn>
                              </p:par>
                            </p:childTnLst>
                          </p:cTn>
                        </p:par>
                        <p:par>
                          <p:cTn id="91" fill="hold">
                            <p:stCondLst>
                              <p:cond delay="2000"/>
                            </p:stCondLst>
                            <p:childTnLst>
                              <p:par>
                                <p:cTn id="92" presetID="1" presetClass="exit" presetSubtype="0" fill="hold" grpId="2" nodeType="afterEffect">
                                  <p:stCondLst>
                                    <p:cond delay="0"/>
                                  </p:stCondLst>
                                  <p:childTnLst>
                                    <p:set>
                                      <p:cBhvr>
                                        <p:cTn id="93" dur="1" fill="hold">
                                          <p:stCondLst>
                                            <p:cond delay="0"/>
                                          </p:stCondLst>
                                        </p:cTn>
                                        <p:tgtEl>
                                          <p:spTgt spid="110"/>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1" nodeType="clickEffect">
                                  <p:stCondLst>
                                    <p:cond delay="0"/>
                                  </p:stCondLst>
                                  <p:childTnLst>
                                    <p:set>
                                      <p:cBhvr>
                                        <p:cTn id="97" dur="1" fill="hold">
                                          <p:stCondLst>
                                            <p:cond delay="0"/>
                                          </p:stCondLst>
                                        </p:cTn>
                                        <p:tgtEl>
                                          <p:spTgt spid="11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20"/>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0" nodeType="clickEffect">
                                  <p:stCondLst>
                                    <p:cond delay="0"/>
                                  </p:stCondLst>
                                  <p:childTnLst>
                                    <p:set>
                                      <p:cBhvr>
                                        <p:cTn id="105" dur="1" fill="hold">
                                          <p:stCondLst>
                                            <p:cond delay="0"/>
                                          </p:stCondLst>
                                        </p:cTn>
                                        <p:tgtEl>
                                          <p:spTgt spid="2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21"/>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14"/>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16"/>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81" grpId="0" animBg="1"/>
      <p:bldP spid="85" grpId="0" animBg="1"/>
      <p:bldP spid="85" grpId="1" animBg="1"/>
      <p:bldP spid="85" grpId="2" animBg="1"/>
      <p:bldP spid="86" grpId="0" animBg="1"/>
      <p:bldP spid="86" grpId="1" animBg="1"/>
      <p:bldP spid="86" grpId="2" animBg="1"/>
      <p:bldP spid="87" grpId="0" animBg="1"/>
      <p:bldP spid="88" grpId="0" animBg="1"/>
      <p:bldP spid="96" grpId="0" animBg="1"/>
      <p:bldP spid="99" grpId="0" animBg="1"/>
      <p:bldP spid="26" grpId="0" animBg="1"/>
      <p:bldP spid="107" grpId="0" animBg="1"/>
      <p:bldP spid="107" grpId="1" animBg="1"/>
      <p:bldP spid="107" grpId="2" animBg="1"/>
      <p:bldP spid="108" grpId="0" animBg="1"/>
      <p:bldP spid="108" grpId="1" animBg="1"/>
      <p:bldP spid="108" grpId="2" animBg="1"/>
      <p:bldP spid="109" grpId="0" animBg="1"/>
      <p:bldP spid="109" grpId="1" animBg="1"/>
      <p:bldP spid="109" grpId="2" animBg="1"/>
      <p:bldP spid="110" grpId="0" animBg="1"/>
      <p:bldP spid="110" grpId="1" animBg="1"/>
      <p:bldP spid="110" grpId="2" animBg="1"/>
      <p:bldP spid="111" grpId="0"/>
      <p:bldP spid="111" grpId="1"/>
      <p:bldP spid="113" grpId="1"/>
      <p:bldP spid="1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marL="457200" lvl="1" indent="0">
              <a:buNone/>
            </a:pPr>
            <a:r>
              <a:rPr lang="en-US" sz="2400" b="1" dirty="0" smtClean="0"/>
              <a:t>    T</a:t>
            </a:r>
            <a:r>
              <a:rPr lang="en-US" sz="2400" dirty="0" smtClean="0"/>
              <a:t> node: assertion on packet attributes</a:t>
            </a:r>
          </a:p>
          <a:p>
            <a:pPr marL="457200" lvl="1" indent="0">
              <a:buNone/>
            </a:pPr>
            <a:r>
              <a:rPr lang="en-US" sz="2400" b="1" dirty="0" smtClean="0"/>
              <a:t>    V</a:t>
            </a:r>
            <a:r>
              <a:rPr lang="en-US" sz="2400" dirty="0" smtClean="0"/>
              <a:t> node: multi-way branching on a packet   </a:t>
            </a:r>
            <a:br>
              <a:rPr lang="en-US" sz="2400" dirty="0" smtClean="0"/>
            </a:br>
            <a:r>
              <a:rPr lang="en-US" sz="2400" dirty="0" smtClean="0"/>
              <a:t>    attribute</a:t>
            </a:r>
          </a:p>
          <a:p>
            <a:pPr marL="457200" lvl="1" indent="0">
              <a:buNone/>
            </a:pPr>
            <a:r>
              <a:rPr lang="en-US" sz="2400" b="1" dirty="0" smtClean="0"/>
              <a:t>    L</a:t>
            </a:r>
            <a:r>
              <a:rPr lang="en-US" sz="2400" dirty="0" smtClean="0"/>
              <a:t> node: leaf node labeled w/ action</a:t>
            </a:r>
          </a:p>
          <a:p>
            <a:pPr marL="457200" lvl="1" indent="0">
              <a:buNone/>
            </a:pPr>
            <a:r>
              <a:rPr lang="en-US" sz="2400" b="1" dirty="0" smtClean="0"/>
              <a:t>    ?</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algorithm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grpSp>
        <p:nvGrpSpPr>
          <p:cNvPr id="3" name="Group 2"/>
          <p:cNvGrpSpPr/>
          <p:nvPr/>
        </p:nvGrpSpPr>
        <p:grpSpPr>
          <a:xfrm>
            <a:off x="4102299" y="2625329"/>
            <a:ext cx="2978943" cy="2218134"/>
            <a:chOff x="4102299" y="2625329"/>
            <a:chExt cx="2978943" cy="2218134"/>
          </a:xfrm>
        </p:grpSpPr>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5" grpId="0"/>
      <p:bldP spid="37"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60771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xfrm>
            <a:off x="256874" y="57392"/>
            <a:ext cx="8562466" cy="685800"/>
          </a:xfrm>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3952397" y="6259943"/>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014538"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Rectangle 23"/>
          <p:cNvSpPr>
            <a:spLocks/>
          </p:cNvSpPr>
          <p:nvPr/>
        </p:nvSpPr>
        <p:spPr bwMode="auto">
          <a:xfrm>
            <a:off x="659801" y="3370614"/>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200" dirty="0" smtClean="0"/>
              <a:t>Handling User Inefficiency: </a:t>
            </a:r>
            <a:br>
              <a:rPr lang="en-US" sz="3200" dirty="0" smtClean="0"/>
            </a:br>
            <a:r>
              <a:rPr lang="en-US" sz="3200" dirty="0" smtClean="0"/>
              <a:t>Redundant Trace</a:t>
            </a:r>
            <a:endParaRPr lang="en-US" sz="32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 “Defeatist” View)?</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hard, e.g.,</a:t>
            </a: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some specific tasks (e.g., state distribution, leader election)</a:t>
            </a:r>
            <a:r>
              <a:rPr lang="en-US" altLang="ja-JP" dirty="0">
                <a:ea typeface="ＭＳ Ｐゴシック" charset="0"/>
                <a:cs typeface="ＭＳ Ｐゴシック" charset="0"/>
              </a:rPr>
              <a:t>.</a:t>
            </a:r>
            <a:r>
              <a:rPr lang="en-US" altLang="ja-JP" dirty="0" smtClean="0">
                <a:ea typeface="ＭＳ Ｐゴシック" charset="0"/>
                <a:cs typeface="ＭＳ Ｐゴシック" charset="0"/>
              </a:rPr>
              <a:t> Hence, one can consider SDN as a way of moving away from generic distributed computing, by focusing on utilizing the few well-understood primitives, in particular logically centralized state.</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363755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316265" y="3524602"/>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rot="17892970">
            <a:off x="2888885" y="3188345"/>
            <a:ext cx="202575" cy="683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6089631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59075362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346990868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Unnecessary Priority Levels</a:t>
            </a:r>
            <a:endParaRPr lang="en-US" sz="3600" dirty="0"/>
          </a:p>
        </p:txBody>
      </p:sp>
      <p:pic>
        <p:nvPicPr>
          <p:cNvPr id="6" name="Picture 5"/>
          <p:cNvPicPr>
            <a:picLocks noChangeAspect="1"/>
          </p:cNvPicPr>
          <p:nvPr/>
        </p:nvPicPr>
        <p:blipFill>
          <a:blip r:embed="rId3"/>
          <a:stretch>
            <a:fillRect/>
          </a:stretch>
        </p:blipFill>
        <p:spPr>
          <a:xfrm>
            <a:off x="0" y="1219200"/>
            <a:ext cx="9144000" cy="4400802"/>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427489582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59</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SDN: a “</a:t>
            </a:r>
            <a:r>
              <a:rPr lang="en-US" sz="2800" dirty="0" err="1" smtClean="0"/>
              <a:t>Whitebox</a:t>
            </a:r>
            <a:r>
              <a:rPr lang="en-US" sz="2800" dirty="0" smtClean="0"/>
              <a:t>”/Programmable-Network View</a:t>
            </a:r>
            <a:endParaRPr lang="en-US" sz="28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switch hardware and software</a:t>
            </a:r>
            <a:endParaRPr lang="en-US" sz="24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grpSp>
        <p:nvGrpSpPr>
          <p:cNvPr id="23" name="Group 22"/>
          <p:cNvGrpSpPr/>
          <p:nvPr/>
        </p:nvGrpSpPr>
        <p:grpSpPr>
          <a:xfrm>
            <a:off x="112889" y="1538168"/>
            <a:ext cx="4134555" cy="4952944"/>
            <a:chOff x="112889" y="1538168"/>
            <a:chExt cx="4134555" cy="4952944"/>
          </a:xfrm>
        </p:grpSpPr>
        <p:grpSp>
          <p:nvGrpSpPr>
            <p:cNvPr id="48" name="Group 47"/>
            <p:cNvGrpSpPr/>
            <p:nvPr/>
          </p:nvGrpSpPr>
          <p:grpSpPr>
            <a:xfrm>
              <a:off x="2128095" y="2494910"/>
              <a:ext cx="1585561" cy="1058333"/>
              <a:chOff x="973667" y="2525889"/>
              <a:chExt cx="1439333" cy="1058333"/>
            </a:xfrm>
          </p:grpSpPr>
          <p:sp>
            <p:nvSpPr>
              <p:cNvPr id="51" name="Rounded Rectangle 5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2" name="Rectangle 5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5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5777" y="4459443"/>
              <a:ext cx="1608666" cy="1439002"/>
            </a:xfrm>
            <a:prstGeom prst="rect">
              <a:avLst/>
            </a:prstGeom>
          </p:spPr>
        </p:pic>
        <p:grpSp>
          <p:nvGrpSpPr>
            <p:cNvPr id="10" name="Group 9"/>
            <p:cNvGrpSpPr/>
            <p:nvPr/>
          </p:nvGrpSpPr>
          <p:grpSpPr>
            <a:xfrm>
              <a:off x="192438" y="3753555"/>
              <a:ext cx="1585561"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51"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55" name="Group 54"/>
            <p:cNvGrpSpPr/>
            <p:nvPr/>
          </p:nvGrpSpPr>
          <p:grpSpPr>
            <a:xfrm>
              <a:off x="2267665" y="5110225"/>
              <a:ext cx="1585561" cy="1058333"/>
              <a:chOff x="973667" y="2525889"/>
              <a:chExt cx="1439333" cy="1058333"/>
            </a:xfrm>
          </p:grpSpPr>
          <p:sp>
            <p:nvSpPr>
              <p:cNvPr id="57" name="Rounded Rectangle 5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9" name="Rectangle 5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0" name="Rectangle 59"/>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grpSp>
        <p:nvGrpSpPr>
          <p:cNvPr id="63" name="Group 62"/>
          <p:cNvGrpSpPr/>
          <p:nvPr/>
        </p:nvGrpSpPr>
        <p:grpSpPr>
          <a:xfrm>
            <a:off x="4627211" y="1523807"/>
            <a:ext cx="4134555" cy="4952944"/>
            <a:chOff x="112889" y="1538168"/>
            <a:chExt cx="4134555" cy="4952944"/>
          </a:xfrm>
        </p:grpSpPr>
        <p:grpSp>
          <p:nvGrpSpPr>
            <p:cNvPr id="64" name="Group 63"/>
            <p:cNvGrpSpPr/>
            <p:nvPr/>
          </p:nvGrpSpPr>
          <p:grpSpPr>
            <a:xfrm>
              <a:off x="2128095" y="2494910"/>
              <a:ext cx="1585561" cy="1058333"/>
              <a:chOff x="973667" y="2525889"/>
              <a:chExt cx="1439333" cy="1058333"/>
            </a:xfrm>
          </p:grpSpPr>
          <p:sp>
            <p:nvSpPr>
              <p:cNvPr id="87" name="Rounded Rectangle 8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9" name="Rectangle 88"/>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66" name="Group 65"/>
            <p:cNvGrpSpPr/>
            <p:nvPr/>
          </p:nvGrpSpPr>
          <p:grpSpPr>
            <a:xfrm>
              <a:off x="192438" y="3753555"/>
              <a:ext cx="1585561" cy="1058333"/>
              <a:chOff x="973667" y="2525889"/>
              <a:chExt cx="1439333" cy="1058333"/>
            </a:xfrm>
          </p:grpSpPr>
          <p:sp>
            <p:nvSpPr>
              <p:cNvPr id="84" name="Rounded Rectangle 83"/>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Rectangle 84"/>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6" name="Rectangle 85"/>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67" name="Rectangle 66"/>
            <p:cNvSpPr/>
            <p:nvPr/>
          </p:nvSpPr>
          <p:spPr>
            <a:xfrm>
              <a:off x="1372881" y="1538168"/>
              <a:ext cx="1467619" cy="461665"/>
            </a:xfrm>
            <a:prstGeom prst="rect">
              <a:avLst/>
            </a:prstGeom>
          </p:spPr>
          <p:txBody>
            <a:bodyPr wrap="none">
              <a:spAutoFit/>
            </a:bodyPr>
            <a:lstStyle/>
            <a:p>
              <a:r>
                <a:rPr lang="en-US" baseline="0" dirty="0" err="1" smtClean="0"/>
                <a:t>Whitebox</a:t>
              </a:r>
              <a:endParaRPr lang="en-US" baseline="0" dirty="0"/>
            </a:p>
          </p:txBody>
        </p:sp>
        <p:sp>
          <p:nvSpPr>
            <p:cNvPr id="68" name="Rounded Rectangle 6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1" name="Straight Connector 70"/>
            <p:cNvCxnSpPr>
              <a:stCxn id="84"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2" name="Straight Connector 71"/>
            <p:cNvCxnSpPr>
              <a:endCxn id="87"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7" name="Group 76"/>
            <p:cNvGrpSpPr/>
            <p:nvPr/>
          </p:nvGrpSpPr>
          <p:grpSpPr>
            <a:xfrm>
              <a:off x="2267665" y="5110225"/>
              <a:ext cx="1585561" cy="1058333"/>
              <a:chOff x="973667" y="2525889"/>
              <a:chExt cx="1439333" cy="1058333"/>
            </a:xfrm>
          </p:grpSpPr>
          <p:sp>
            <p:nvSpPr>
              <p:cNvPr id="81" name="Rounded Rectangle 8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2" name="Rectangle 8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SoftwareD</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sp>
        <p:nvSpPr>
          <p:cNvPr id="42" name="Right Arrow 41"/>
          <p:cNvSpPr/>
          <p:nvPr/>
        </p:nvSpPr>
        <p:spPr bwMode="auto">
          <a:xfrm>
            <a:off x="4278662" y="3535878"/>
            <a:ext cx="355828" cy="4630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19002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a:t>ACLs 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305265" y="1296230"/>
            <a:ext cx="1838735" cy="1112931"/>
            <a:chOff x="7096224" y="1282126"/>
            <a:chExt cx="1838735" cy="1112931"/>
          </a:xfrm>
        </p:grpSpPr>
        <p:sp>
          <p:nvSpPr>
            <p:cNvPr id="19" name="Rounded Rectangular Callout 18"/>
            <p:cNvSpPr/>
            <p:nvPr/>
          </p:nvSpPr>
          <p:spPr bwMode="auto">
            <a:xfrm>
              <a:off x="7096224" y="1282126"/>
              <a:ext cx="1834967" cy="1095631"/>
            </a:xfrm>
            <a:prstGeom prst="wedgeRoundRectCallout">
              <a:avLst>
                <a:gd name="adj1" fmla="val -74644"/>
                <a:gd name="adj2" fmla="val 302413"/>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Rounded Rectangular Callout 25"/>
            <p:cNvSpPr/>
            <p:nvPr/>
          </p:nvSpPr>
          <p:spPr bwMode="auto">
            <a:xfrm>
              <a:off x="7099992" y="1299426"/>
              <a:ext cx="1834967" cy="1095631"/>
            </a:xfrm>
            <a:prstGeom prst="wedgeRoundRectCallout">
              <a:avLst>
                <a:gd name="adj1" fmla="val -66544"/>
                <a:gd name="adj2" fmla="val -45315"/>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physical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 name="Title 1"/>
          <p:cNvSpPr>
            <a:spLocks noGrp="1"/>
          </p:cNvSpPr>
          <p:nvPr>
            <p:ph type="title"/>
          </p:nvPr>
        </p:nvSpPr>
        <p:spPr/>
        <p:txBody>
          <a:bodyPr/>
          <a:lstStyle/>
          <a:p>
            <a:r>
              <a:rPr lang="en-US" sz="3600" dirty="0" smtClean="0"/>
              <a:t>Anatomy of a Network Control Function</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65</a:t>
            </a:fld>
            <a:endParaRPr lang="en-US">
              <a:solidFill>
                <a:schemeClr val="bg2"/>
              </a:solidFill>
            </a:endParaRPr>
          </a:p>
        </p:txBody>
      </p:sp>
      <p:sp>
        <p:nvSpPr>
          <p:cNvPr id="6" name="Content Placeholder 5"/>
          <p:cNvSpPr>
            <a:spLocks noGrp="1"/>
          </p:cNvSpPr>
          <p:nvPr>
            <p:ph idx="1"/>
          </p:nvPr>
        </p:nvSpPr>
        <p:spPr>
          <a:xfrm>
            <a:off x="643392" y="106953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4" name="Rounded Rectangular Callout 13"/>
          <p:cNvSpPr/>
          <p:nvPr/>
        </p:nvSpPr>
        <p:spPr bwMode="auto">
          <a:xfrm>
            <a:off x="1319665" y="5937528"/>
            <a:ext cx="2983634" cy="920472"/>
          </a:xfrm>
          <a:prstGeom prst="wedgeRoundRectCallout">
            <a:avLst>
              <a:gd name="adj1" fmla="val 6904"/>
              <a:gd name="adj2" fmla="val -330392"/>
              <a:gd name="adj3" fmla="val 16667"/>
            </a:avLst>
          </a:prstGeom>
          <a:solidFill>
            <a:srgbClr val="E46C0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may need to detect change and update state</a:t>
            </a:r>
            <a:endParaRPr lang="en-US" sz="1800" baseline="0" dirty="0">
              <a:latin typeface="Menlo Regular" charset="0"/>
              <a:cs typeface="Menlo Regular" charset="0"/>
              <a:sym typeface="Menlo Regular" charset="0"/>
            </a:endParaRPr>
          </a:p>
        </p:txBody>
      </p:sp>
      <p:sp>
        <p:nvSpPr>
          <p:cNvPr id="20" name="Rounded Rectangular Callout 19"/>
          <p:cNvSpPr/>
          <p:nvPr/>
        </p:nvSpPr>
        <p:spPr bwMode="auto">
          <a:xfrm>
            <a:off x="7001875" y="3935545"/>
            <a:ext cx="2142125" cy="692080"/>
          </a:xfrm>
          <a:prstGeom prst="wedgeRoundRectCallout">
            <a:avLst>
              <a:gd name="adj1" fmla="val -99549"/>
              <a:gd name="adj2" fmla="val -351255"/>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f</a:t>
            </a:r>
            <a:r>
              <a:rPr lang="en-US" sz="1800" baseline="0" dirty="0" smtClean="0">
                <a:latin typeface="Menlo Regular" charset="0"/>
                <a:cs typeface="Menlo Regular" charset="0"/>
                <a:sym typeface="Menlo Regular" charset="0"/>
              </a:rPr>
              <a:t> uses policy state</a:t>
            </a:r>
            <a:endParaRPr lang="en-US" sz="1800" baseline="0" dirty="0">
              <a:latin typeface="Menlo Regular" charset="0"/>
              <a:cs typeface="Menlo Regular" charset="0"/>
              <a:sym typeface="Menlo Regular" charset="0"/>
            </a:endParaRPr>
          </a:p>
        </p:txBody>
      </p:sp>
      <p:grpSp>
        <p:nvGrpSpPr>
          <p:cNvPr id="5" name="Group 4"/>
          <p:cNvGrpSpPr/>
          <p:nvPr/>
        </p:nvGrpSpPr>
        <p:grpSpPr>
          <a:xfrm>
            <a:off x="4736029" y="5519792"/>
            <a:ext cx="1929380" cy="752708"/>
            <a:chOff x="4736029" y="5519792"/>
            <a:chExt cx="1929380" cy="752708"/>
          </a:xfrm>
        </p:grpSpPr>
        <p:sp>
          <p:nvSpPr>
            <p:cNvPr id="24" name="Rounded Rectangular Callout 23"/>
            <p:cNvSpPr/>
            <p:nvPr/>
          </p:nvSpPr>
          <p:spPr bwMode="auto">
            <a:xfrm>
              <a:off x="4736029" y="5519792"/>
              <a:ext cx="1912100" cy="735408"/>
            </a:xfrm>
            <a:prstGeom prst="wedgeRoundRectCallout">
              <a:avLst>
                <a:gd name="adj1" fmla="val -82130"/>
                <a:gd name="adj2" fmla="val -338621"/>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smtClean="0">
                  <a:latin typeface="Menlo Regular" charset="0"/>
                  <a:cs typeface="Menlo Regular" charset="0"/>
                  <a:sym typeface="Menlo Regular" charset="0"/>
                </a:rPr>
                <a:t>Decision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Rounded Rectangular Callout 24"/>
            <p:cNvSpPr/>
            <p:nvPr/>
          </p:nvSpPr>
          <p:spPr bwMode="auto">
            <a:xfrm>
              <a:off x="4753309" y="5537092"/>
              <a:ext cx="1912100" cy="735408"/>
            </a:xfrm>
            <a:prstGeom prst="wedgeRoundRectCallout">
              <a:avLst>
                <a:gd name="adj1" fmla="val 33052"/>
                <a:gd name="adj2" fmla="val -131032"/>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400" baseline="0" dirty="0">
                  <a:latin typeface="Menlo Regular" charset="0"/>
                  <a:cs typeface="Menlo Regular" charset="0"/>
                  <a:sym typeface="Menlo Regular" charset="0"/>
                </a:rPr>
                <a:t>f</a:t>
              </a:r>
              <a:r>
                <a:rPr lang="en-US" sz="1400" baseline="0" dirty="0" smtClean="0">
                  <a:latin typeface="Menlo Regular" charset="0"/>
                  <a:cs typeface="Menlo Regular" charset="0"/>
                  <a:sym typeface="Menlo Regular" charset="0"/>
                </a:rPr>
                <a:t> depends on </a:t>
              </a:r>
              <a:r>
                <a:rPr lang="en-US" sz="1400" baseline="0" dirty="0" err="1" smtClean="0">
                  <a:latin typeface="Menlo Regular" charset="0"/>
                  <a:cs typeface="Menlo Regular" charset="0"/>
                  <a:sym typeface="Menlo Regular" charset="0"/>
                </a:rPr>
                <a:t>pkt</a:t>
              </a:r>
              <a:r>
                <a:rPr lang="en-US" sz="1400" baseline="0" dirty="0" smtClean="0">
                  <a:latin typeface="Menlo Regular" charset="0"/>
                  <a:cs typeface="Menlo Regular" charset="0"/>
                  <a:sym typeface="Menlo Regular" charset="0"/>
                </a:rPr>
                <a:t> attributes</a:t>
              </a:r>
              <a:endParaRPr lang="en-US" sz="14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3" name="Group 22"/>
          <p:cNvGrpSpPr/>
          <p:nvPr/>
        </p:nvGrpSpPr>
        <p:grpSpPr>
          <a:xfrm>
            <a:off x="3826361" y="2276662"/>
            <a:ext cx="3143311" cy="737400"/>
            <a:chOff x="3826361" y="2276662"/>
            <a:chExt cx="3143311" cy="737400"/>
          </a:xfrm>
          <a:solidFill>
            <a:schemeClr val="accent6">
              <a:lumMod val="75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states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4209478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66</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A general AP is a general function of the form:</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67</a:t>
            </a:fld>
            <a:endParaRPr lang="en-US">
              <a:solidFill>
                <a:schemeClr val="bg2"/>
              </a:solidFill>
            </a:endParaRPr>
          </a:p>
        </p:txBody>
      </p:sp>
      <p:grpSp>
        <p:nvGrpSpPr>
          <p:cNvPr id="8" name="Group 7"/>
          <p:cNvGrpSpPr/>
          <p:nvPr/>
        </p:nvGrpSpPr>
        <p:grpSpPr>
          <a:xfrm>
            <a:off x="758721" y="1688838"/>
            <a:ext cx="8052806" cy="584776"/>
            <a:chOff x="1083274" y="1688838"/>
            <a:chExt cx="8052806" cy="584776"/>
          </a:xfrm>
        </p:grpSpPr>
        <p:sp>
          <p:nvSpPr>
            <p:cNvPr id="6" name="Rectangle 5"/>
            <p:cNvSpPr/>
            <p:nvPr/>
          </p:nvSpPr>
          <p:spPr>
            <a:xfrm>
              <a:off x="1083274" y="1688838"/>
              <a:ext cx="8052806"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 act)</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9" name="Rounded Rectangular Callout 8"/>
          <p:cNvSpPr/>
          <p:nvPr/>
        </p:nvSpPr>
        <p:spPr bwMode="auto">
          <a:xfrm>
            <a:off x="627552" y="2991556"/>
            <a:ext cx="1870114" cy="1655964"/>
          </a:xfrm>
          <a:prstGeom prst="wedgeRoundRectCallout">
            <a:avLst>
              <a:gd name="adj1" fmla="val 75861"/>
              <a:gd name="adj2" fmla="val -10296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a:t>When state changes, decision may change too.</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ounded Rectangular Callout 9"/>
          <p:cNvSpPr/>
          <p:nvPr/>
        </p:nvSpPr>
        <p:spPr bwMode="auto">
          <a:xfrm>
            <a:off x="4176889" y="2946401"/>
            <a:ext cx="4543777" cy="1655964"/>
          </a:xfrm>
          <a:prstGeom prst="wedgeRoundRectCallout">
            <a:avLst>
              <a:gd name="adj1" fmla="val 24619"/>
              <a:gd name="adj2" fmla="val -935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aseline="0" dirty="0"/>
              <a:t>If f() takes non-switch-implementable actions (e.g., causes state changes, sends packets), the packet should be punted back to the controller.</a:t>
            </a:r>
          </a:p>
          <a:p>
            <a:pPr eaLnBrk="0" hangingPunct="0"/>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(a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68</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313799" cy="2310709"/>
          </a:xfrm>
        </p:spPr>
        <p:txBody>
          <a:bodyPr/>
          <a:lstStyle/>
          <a:p>
            <a:pPr marL="0" indent="0">
              <a:buNone/>
            </a:pPr>
            <a:r>
              <a:rPr lang="en-US" sz="3600" dirty="0" smtClean="0"/>
              <a:t>Can we introduce simple mechanisms so that we can achieve efficient (e.g., incremental) updates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69</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Networks?</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programmable nets</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745614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Maple Mechanism</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User program f uses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70</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71</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72</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73</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74</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75</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77</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06281297"/>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solidFill>
                      <a:srgbClr val="FF0000"/>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(hostTable,4)</a:t>
                      </a:r>
                      <a:endParaRPr lang="en-US" strike="noStrike"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[false, 3,4]</a:t>
                      </a:r>
                      <a:endParaRPr lang="en-US" strike="noStrike"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a:t>
                      </a:r>
                      <a:r>
                        <a:rPr lang="en-US" baseline="0" dirty="0" smtClean="0">
                          <a:solidFill>
                            <a:srgbClr val="FF0000"/>
                          </a:solidFill>
                        </a:rPr>
                        <a:t>[false,3,4]</a:t>
                      </a:r>
                      <a:endParaRPr lang="en-US" baseline="0" dirty="0">
                        <a:solidFill>
                          <a:srgbClr val="FF0000"/>
                        </a:solidFill>
                      </a:endParaRPr>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3989177"/>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522579"/>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
        <p:nvSpPr>
          <p:cNvPr id="41" name="Rectangle 40"/>
          <p:cNvSpPr/>
          <p:nvPr/>
        </p:nvSpPr>
        <p:spPr>
          <a:xfrm>
            <a:off x="5113915" y="5338201"/>
            <a:ext cx="4015974" cy="1200328"/>
          </a:xfrm>
          <a:prstGeom prst="rect">
            <a:avLst/>
          </a:prstGeom>
        </p:spPr>
        <p:txBody>
          <a:bodyPr wrap="square">
            <a:spAutoFit/>
          </a:bodyPr>
          <a:lstStyle/>
          <a:p>
            <a:r>
              <a:rPr lang="en-US" baseline="0" dirty="0" smtClean="0"/>
              <a:t>Background re-validation process re-runs packets at marked leaves.</a:t>
            </a:r>
            <a:endParaRPr lang="en-US" baseline="0" dirty="0"/>
          </a:p>
        </p:txBody>
      </p:sp>
    </p:spTree>
    <p:extLst>
      <p:ext uri="{BB962C8B-B14F-4D97-AF65-F5344CB8AC3E}">
        <p14:creationId xmlns:p14="http://schemas.microsoft.com/office/powerpoint/2010/main" val="209533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or More Programmable Networks?</a:t>
            </a:r>
            <a:endParaRPr lang="en-US" sz="1200" dirty="0"/>
          </a:p>
        </p:txBody>
      </p:sp>
      <p:grpSp>
        <p:nvGrpSpPr>
          <p:cNvPr id="5" name="Group 4"/>
          <p:cNvGrpSpPr/>
          <p:nvPr/>
        </p:nvGrpSpPr>
        <p:grpSpPr>
          <a:xfrm>
            <a:off x="1706281" y="2257672"/>
            <a:ext cx="5806359" cy="3962408"/>
            <a:chOff x="1418721" y="1758259"/>
            <a:chExt cx="6414649" cy="4731203"/>
          </a:xfrm>
        </p:grpSpPr>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693813"/>
              <a:ext cx="2783397" cy="3335197"/>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 name="Rectangle 3"/>
          <p:cNvSpPr/>
          <p:nvPr/>
        </p:nvSpPr>
        <p:spPr>
          <a:xfrm>
            <a:off x="423334" y="949391"/>
            <a:ext cx="7986888" cy="1200328"/>
          </a:xfrm>
          <a:prstGeom prst="rect">
            <a:avLst/>
          </a:prstGeom>
        </p:spPr>
        <p:txBody>
          <a:bodyPr wrap="square">
            <a:spAutoFit/>
          </a:bodyPr>
          <a:lstStyle/>
          <a:p>
            <a:pPr marL="342900" indent="-342900">
              <a:buFont typeface="Arial"/>
              <a:buChar char="•"/>
            </a:pPr>
            <a:r>
              <a:rPr lang="en-US" baseline="0" dirty="0"/>
              <a:t>Network </a:t>
            </a:r>
            <a:r>
              <a:rPr lang="en-US" baseline="0" dirty="0" smtClean="0"/>
              <a:t>customization/feature requests can </a:t>
            </a:r>
            <a:r>
              <a:rPr lang="en-US" baseline="0" dirty="0"/>
              <a:t>be a </a:t>
            </a:r>
            <a:r>
              <a:rPr lang="en-US" baseline="0" dirty="0" smtClean="0"/>
              <a:t>slow process. Open/programmable systems introduce competition and may allow more </a:t>
            </a:r>
            <a:r>
              <a:rPr lang="en-US" baseline="0" dirty="0" smtClean="0">
                <a:solidFill>
                  <a:srgbClr val="984807"/>
                </a:solidFill>
              </a:rPr>
              <a:t>innovation.</a:t>
            </a:r>
            <a:endParaRPr lang="en-US" baseline="0" dirty="0">
              <a:solidFill>
                <a:srgbClr val="984807"/>
              </a:solidFill>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266866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Use Cases of ASU</a:t>
            </a:r>
            <a:endParaRPr lang="en-US" sz="3600" dirty="0"/>
          </a:p>
        </p:txBody>
      </p:sp>
      <p:sp>
        <p:nvSpPr>
          <p:cNvPr id="3" name="Content Placeholder 2"/>
          <p:cNvSpPr>
            <a:spLocks noGrp="1"/>
          </p:cNvSpPr>
          <p:nvPr>
            <p:ph idx="1"/>
          </p:nvPr>
        </p:nvSpPr>
        <p:spPr/>
        <p:txBody>
          <a:bodyPr/>
          <a:lstStyle/>
          <a:p>
            <a:r>
              <a:rPr lang="en-US" dirty="0" smtClean="0"/>
              <a:t>Intent programming</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spTree>
    <p:extLst>
      <p:ext uri="{BB962C8B-B14F-4D97-AF65-F5344CB8AC3E}">
        <p14:creationId xmlns:p14="http://schemas.microsoft.com/office/powerpoint/2010/main" val="264577221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a:t>Maple demo (Jason/Tony</a:t>
            </a:r>
            <a:r>
              <a:rPr lang="en-US" dirty="0" smtClean="0"/>
              <a:t>)</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Maple</a:t>
            </a:r>
            <a:r>
              <a:rPr lang="en-US" sz="3600" dirty="0">
                <a:solidFill>
                  <a:srgbClr val="E46C0A"/>
                </a:solidFill>
              </a:rPr>
              <a:t> </a:t>
            </a:r>
            <a:r>
              <a:rPr lang="en-US" sz="3600" dirty="0" smtClean="0">
                <a:solidFill>
                  <a:srgbClr val="E46C0A"/>
                </a:solidFill>
              </a:rPr>
              <a:t>Demo</a:t>
            </a:r>
            <a:endParaRPr lang="en-US" sz="3600" dirty="0">
              <a:solidFill>
                <a:srgbClr val="E46C0A"/>
              </a:solidFill>
            </a:endParaRPr>
          </a:p>
        </p:txBody>
      </p:sp>
    </p:spTree>
    <p:extLst>
      <p:ext uri="{BB962C8B-B14F-4D97-AF65-F5344CB8AC3E}">
        <p14:creationId xmlns:p14="http://schemas.microsoft.com/office/powerpoint/2010/main" val="399169906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a:t>
            </a:r>
          </a:p>
          <a:p>
            <a:pPr lvl="1"/>
            <a:r>
              <a:rPr lang="en-US" dirty="0" smtClean="0"/>
              <a:t>Maple with auto-state-update</a:t>
            </a:r>
          </a:p>
          <a:p>
            <a:pPr lvl="1"/>
            <a:r>
              <a:rPr lang="en-US" dirty="0"/>
              <a:t>Maple demo (Jason/Tony</a:t>
            </a:r>
            <a:r>
              <a:rPr lang="en-US" dirty="0" smtClean="0"/>
              <a:t>)</a:t>
            </a:r>
          </a:p>
          <a:p>
            <a:pPr lvl="1"/>
            <a:r>
              <a:rPr lang="en-US" dirty="0"/>
              <a:t>Problems 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83</a:t>
            </a:fld>
            <a:endParaRPr lang="en-US" dirty="0">
              <a:solidFill>
                <a:schemeClr val="bg2"/>
              </a:solidFill>
            </a:endParaRPr>
          </a:p>
        </p:txBody>
      </p:sp>
    </p:spTree>
    <p:extLst>
      <p:ext uri="{BB962C8B-B14F-4D97-AF65-F5344CB8AC3E}">
        <p14:creationId xmlns:p14="http://schemas.microsoft.com/office/powerpoint/2010/main" val="84429484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a:t>Quality: Compiles to a single flow table</a:t>
            </a:r>
          </a:p>
          <a:p>
            <a:endParaRPr lang="en-US" sz="3600" dirty="0" smtClean="0"/>
          </a:p>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2800" dirty="0" smtClean="0"/>
              <a:t>Why is Multi-Table Important for Quality </a:t>
            </a:r>
            <a:br>
              <a:rPr lang="en-US" sz="2800" dirty="0" smtClean="0"/>
            </a:br>
            <a:r>
              <a:rPr lang="en-US" sz="2800" dirty="0" smtClean="0"/>
              <a:t>(A Simple GBP Example)?</a:t>
            </a:r>
            <a:endParaRPr lang="en-US" sz="28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737334138"/>
              </p:ext>
            </p:extLst>
          </p:nvPr>
        </p:nvGraphicFramePr>
        <p:xfrm>
          <a:off x="5412428" y="4155064"/>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3229597" y="3542715"/>
            <a:ext cx="2217274" cy="1200329"/>
          </a:xfrm>
          <a:prstGeom prst="rect">
            <a:avLst/>
          </a:prstGeom>
        </p:spPr>
        <p:txBody>
          <a:bodyPr wrap="none">
            <a:spAutoFit/>
          </a:bodyPr>
          <a:lstStyle/>
          <a:p>
            <a:pPr marL="285750" indent="-285750">
              <a:buFontTx/>
              <a:buChar char="-"/>
            </a:pPr>
            <a:r>
              <a:rPr lang="en-US" sz="1800" baseline="0" dirty="0" smtClean="0">
                <a:latin typeface="+mn-lt"/>
                <a:cs typeface="Menlo Bold" charset="0"/>
                <a:sym typeface="Menlo Bold" charset="0"/>
              </a:rPr>
              <a:t>Assume n hosts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734932"/>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6292321" y="6044083"/>
            <a:ext cx="1661164"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621254"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3" name="Rectangle 2"/>
          <p:cNvSpPr/>
          <p:nvPr/>
        </p:nvSpPr>
        <p:spPr>
          <a:xfrm>
            <a:off x="4527880" y="5064076"/>
            <a:ext cx="4737622" cy="1569660"/>
          </a:xfrm>
          <a:prstGeom prst="rect">
            <a:avLst/>
          </a:prstGeom>
        </p:spPr>
        <p:txBody>
          <a:bodyPr wrap="square">
            <a:spAutoFit/>
          </a:bodyPr>
          <a:lstStyle/>
          <a:p>
            <a:r>
              <a:rPr lang="nl-NL" baseline="0" dirty="0" err="1" smtClean="0">
                <a:latin typeface="+mn-lt"/>
                <a:cs typeface="Menlo Regular"/>
              </a:rPr>
              <a:t>Assume</a:t>
            </a:r>
            <a:r>
              <a:rPr lang="nl-NL" baseline="0" dirty="0" smtClean="0">
                <a:latin typeface="+mn-lt"/>
                <a:cs typeface="Menlo Regular"/>
              </a:rPr>
              <a:t> n = 4000, k = 100 </a:t>
            </a:r>
            <a:br>
              <a:rPr lang="nl-NL" baseline="0" dirty="0" smtClean="0">
                <a:latin typeface="+mn-lt"/>
                <a:cs typeface="Menlo Regular"/>
              </a:rPr>
            </a:br>
            <a:r>
              <a:rPr lang="nl-NL" baseline="0" dirty="0" smtClean="0">
                <a:latin typeface="+mn-lt"/>
                <a:cs typeface="Menlo Regular"/>
              </a:rPr>
              <a:t>n</a:t>
            </a:r>
            <a:r>
              <a:rPr lang="nl-NL" baseline="30000" dirty="0" smtClean="0">
                <a:latin typeface="+mn-lt"/>
                <a:cs typeface="Menlo Regular"/>
              </a:rPr>
              <a:t>2</a:t>
            </a:r>
            <a:r>
              <a:rPr lang="nl-NL" baseline="0" dirty="0" smtClean="0">
                <a:latin typeface="+mn-lt"/>
                <a:cs typeface="Menlo Regular"/>
              </a:rPr>
              <a:t>: 1,000,000                 = 1000K  2.5x</a:t>
            </a:r>
            <a:br>
              <a:rPr lang="nl-NL" baseline="0" dirty="0" smtClean="0">
                <a:latin typeface="+mn-lt"/>
                <a:cs typeface="Menlo Regular"/>
              </a:rPr>
            </a:br>
            <a:r>
              <a:rPr lang="nl-NL" baseline="0" dirty="0" err="1" smtClean="0">
                <a:latin typeface="+mn-lt"/>
                <a:cs typeface="Menlo Regular"/>
              </a:rPr>
              <a:t>n+kn</a:t>
            </a:r>
            <a:r>
              <a:rPr lang="nl-NL" baseline="0" dirty="0" smtClean="0">
                <a:latin typeface="+mn-lt"/>
                <a:cs typeface="Menlo Regular"/>
              </a:rPr>
              <a:t>:  4,000 + 400,000=   404K  22x</a:t>
            </a:r>
          </a:p>
          <a:p>
            <a:r>
              <a:rPr lang="nl-NL" baseline="0" dirty="0" smtClean="0">
                <a:latin typeface="+mn-lt"/>
                <a:cs typeface="Menlo Regular"/>
              </a:rPr>
              <a:t>2n + k</a:t>
            </a:r>
            <a:r>
              <a:rPr lang="nl-NL" baseline="30000" dirty="0" smtClean="0">
                <a:latin typeface="+mn-lt"/>
                <a:cs typeface="Menlo Regular"/>
              </a:rPr>
              <a:t>2</a:t>
            </a:r>
            <a:r>
              <a:rPr lang="nl-NL" baseline="0" dirty="0" smtClean="0">
                <a:latin typeface="+mn-lt"/>
                <a:cs typeface="Menlo Regular"/>
              </a:rPr>
              <a:t>: 8000 + 10,000 =     18K</a:t>
            </a:r>
            <a:endParaRPr lang="en-US"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a:t>Maple demo (Jason/Tony</a:t>
            </a:r>
            <a:r>
              <a:rPr lang="en-US" dirty="0" smtClean="0"/>
              <a:t>)</a:t>
            </a:r>
          </a:p>
          <a:p>
            <a:pPr lvl="1"/>
            <a:r>
              <a:rPr lang="en-US" dirty="0" smtClean="0"/>
              <a:t>Problems of Maple using trace tree</a:t>
            </a:r>
          </a:p>
          <a:p>
            <a:pPr lvl="1"/>
            <a:r>
              <a:rPr lang="en-US" dirty="0"/>
              <a:t>USTC </a:t>
            </a:r>
            <a:r>
              <a:rPr lang="en-US" dirty="0" smtClean="0"/>
              <a:t>Multi-table for POP [</a:t>
            </a:r>
            <a:r>
              <a:rPr lang="en-US" dirty="0" err="1" smtClean="0"/>
              <a:t>Xinyu</a:t>
            </a:r>
            <a:r>
              <a:rPr lang="en-US" dirty="0" smtClean="0"/>
              <a:t> </a:t>
            </a:r>
            <a:r>
              <a:rPr lang="en-US" dirty="0" err="1" smtClean="0"/>
              <a:t>Feng</a:t>
            </a:r>
            <a:r>
              <a:rPr lang="en-US" dirty="0" smtClean="0"/>
              <a:t>, Chunhui’2015]</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spTree>
    <p:extLst>
      <p:ext uri="{BB962C8B-B14F-4D97-AF65-F5344CB8AC3E}">
        <p14:creationId xmlns:p14="http://schemas.microsoft.com/office/powerpoint/2010/main" val="131987886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E46C0A"/>
                </a:solidFill>
              </a:rPr>
              <a:t>Add Slides on USTC/POP</a:t>
            </a:r>
            <a:endParaRPr lang="en-US" sz="3600" dirty="0">
              <a:solidFill>
                <a:srgbClr val="E46C0A"/>
              </a:solidFill>
            </a:endParaRPr>
          </a:p>
        </p:txBody>
      </p:sp>
    </p:spTree>
    <p:extLst>
      <p:ext uri="{BB962C8B-B14F-4D97-AF65-F5344CB8AC3E}">
        <p14:creationId xmlns:p14="http://schemas.microsoft.com/office/powerpoint/2010/main" val="17507221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400" dirty="0" smtClean="0"/>
              <a:t>More </a:t>
            </a:r>
            <a:r>
              <a:rPr lang="en-US" sz="2400" dirty="0"/>
              <a:t>Programmable </a:t>
            </a:r>
            <a:r>
              <a:rPr lang="en-US" sz="2400" dirty="0" smtClean="0"/>
              <a:t>Networks are a Well Recognized Trend</a:t>
            </a:r>
            <a:endParaRPr lang="en-US" sz="3200" dirty="0"/>
          </a:p>
        </p:txBody>
      </p:sp>
      <p:pic>
        <p:nvPicPr>
          <p:cNvPr id="18" name="Picture 20"/>
          <p:cNvPicPr>
            <a:picLocks noChangeAspect="1"/>
          </p:cNvPicPr>
          <p:nvPr/>
        </p:nvPicPr>
        <p:blipFill rotWithShape="1">
          <a:blip r:embed="rId3" cstate="print">
            <a:extLst>
              <a:ext uri="{28A0092B-C50C-407E-A947-70E740481C1C}">
                <a14:useLocalDpi xmlns:a14="http://schemas.microsoft.com/office/drawing/2010/main"/>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7517069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a:t>Maple demo (Jason/Tony</a:t>
            </a:r>
            <a:r>
              <a:rPr lang="en-US" dirty="0" smtClean="0"/>
              <a:t>)</a:t>
            </a:r>
          </a:p>
          <a:p>
            <a:pPr lvl="1"/>
            <a:r>
              <a:rPr lang="en-US" dirty="0" smtClean="0"/>
              <a:t>Problems of Maple using trace tree</a:t>
            </a:r>
          </a:p>
          <a:p>
            <a:pPr lvl="1"/>
            <a:r>
              <a:rPr lang="en-US" dirty="0"/>
              <a:t>USTC Multi-table for POP [</a:t>
            </a:r>
            <a:r>
              <a:rPr lang="en-US" dirty="0" err="1"/>
              <a:t>Xinyu</a:t>
            </a:r>
            <a:r>
              <a:rPr lang="en-US" dirty="0"/>
              <a:t> </a:t>
            </a:r>
            <a:r>
              <a:rPr lang="en-US" dirty="0" err="1"/>
              <a:t>Feng</a:t>
            </a:r>
            <a:r>
              <a:rPr lang="en-US" dirty="0"/>
              <a:t>, Chunhui’2015</a:t>
            </a:r>
            <a:r>
              <a:rPr lang="en-US" dirty="0" smtClean="0"/>
              <a:t>]</a:t>
            </a:r>
          </a:p>
          <a:p>
            <a:pPr lvl="1"/>
            <a:r>
              <a:rPr lang="en-US" dirty="0" smtClean="0"/>
              <a:t>Magellan</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90</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Ideal Design Goal</a:t>
            </a:r>
            <a:endParaRPr lang="en-US" sz="3600" dirty="0"/>
          </a:p>
        </p:txBody>
      </p:sp>
      <p:sp>
        <p:nvSpPr>
          <p:cNvPr id="3" name="Content Placeholder 2"/>
          <p:cNvSpPr>
            <a:spLocks noGrp="1"/>
          </p:cNvSpPr>
          <p:nvPr>
            <p:ph idx="1"/>
          </p:nvPr>
        </p:nvSpPr>
        <p:spPr/>
        <p:txBody>
          <a:bodyPr/>
          <a:lstStyle/>
          <a:p>
            <a:r>
              <a:rPr lang="en-US" dirty="0" smtClean="0"/>
              <a:t>Proactively, fully generate flow tables</a:t>
            </a:r>
          </a:p>
          <a:p>
            <a:pPr lvl="1"/>
            <a:endParaRPr lang="en-US" dirty="0" smtClean="0"/>
          </a:p>
          <a:p>
            <a:r>
              <a:rPr lang="en-US" dirty="0" smtClean="0"/>
              <a:t>Problem</a:t>
            </a:r>
          </a:p>
          <a:p>
            <a:pPr lvl="1"/>
            <a:r>
              <a:rPr lang="en-US" dirty="0" smtClean="0"/>
              <a:t>Switch has limited computation model </a:t>
            </a:r>
          </a:p>
          <a:p>
            <a:pPr lvl="2"/>
            <a:r>
              <a:rPr lang="en-US" dirty="0" smtClean="0"/>
              <a:t>Execution paths that lead to non-switch-implementable actions (e.g., state update) still need to punt</a:t>
            </a:r>
          </a:p>
          <a:p>
            <a:pPr lvl="2"/>
            <a:r>
              <a:rPr lang="en-US" dirty="0" smtClean="0"/>
              <a:t>Flow-table-unfriendly instructions may need to be punted as well</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a:t>
            </a:r>
            <a:r>
              <a:rPr lang="en-US" sz="3200" dirty="0" smtClean="0"/>
              <a:t>FT-Friendly AP</a:t>
            </a:r>
            <a:endParaRPr lang="en-US" sz="3200" dirty="0"/>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5002921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FT-Unfriendly </a:t>
            </a:r>
            <a:r>
              <a:rPr lang="en-US" sz="3200" dirty="0" smtClean="0"/>
              <a:t>AP</a:t>
            </a:r>
            <a:endParaRPr lang="en-US" sz="3200" dirty="0"/>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10473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Realistic Goals and Basic Ideas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Maximize flow table hit using minimal flow table size</a:t>
            </a:r>
          </a:p>
          <a:p>
            <a:endParaRPr lang="en-US" dirty="0"/>
          </a:p>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94</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95</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(in an intermediate representation)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r>
              <a:rPr lang="is-IS" dirty="0" smtClean="0">
                <a:cs typeface="Menlo Regular"/>
              </a:rPr>
              <a:t>.</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9973660"/>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96</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97</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73002353"/>
              </p:ext>
            </p:extLst>
          </p:nvPr>
        </p:nvGraphicFramePr>
        <p:xfrm>
          <a:off x="151630" y="3960283"/>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40429279"/>
              </p:ext>
            </p:extLst>
          </p:nvPr>
        </p:nvGraphicFramePr>
        <p:xfrm>
          <a:off x="5158254" y="4013907"/>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74430771"/>
              </p:ext>
            </p:extLst>
          </p:nvPr>
        </p:nvGraphicFramePr>
        <p:xfrm>
          <a:off x="2604143" y="3943349"/>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dstCond</a:t>
                      </a:r>
                      <a:r>
                        <a:rPr lang="en-US" sz="1600" baseline="-25000" dirty="0" smtClean="0"/>
                        <a:t>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532514" y="349167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5029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of Naïve Table Mapping</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98</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234548393"/>
              </p:ext>
            </p:extLst>
          </p:nvPr>
        </p:nvGraphicFramePr>
        <p:xfrm>
          <a:off x="4416198" y="3499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99</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66558723"/>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841874"/>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0125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981017970"/>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793376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12233</TotalTime>
  <Words>9716</Words>
  <Application>Microsoft Macintosh PowerPoint</Application>
  <PresentationFormat>On-screen Show (4:3)</PresentationFormat>
  <Paragraphs>1729</Paragraphs>
  <Slides>114</Slides>
  <Notes>108</Notes>
  <HiddenSlides>0</HiddenSlides>
  <MMClips>0</MMClips>
  <ScaleCrop>false</ScaleCrop>
  <HeadingPairs>
    <vt:vector size="4" baseType="variant">
      <vt:variant>
        <vt:lpstr>Theme</vt:lpstr>
      </vt:variant>
      <vt:variant>
        <vt:i4>1</vt:i4>
      </vt:variant>
      <vt:variant>
        <vt:lpstr>Slide Titles</vt:lpstr>
      </vt:variant>
      <vt:variant>
        <vt:i4>114</vt:i4>
      </vt:variant>
    </vt:vector>
  </HeadingPairs>
  <TitlesOfParts>
    <vt:vector size="115" baseType="lpstr">
      <vt:lpstr>Blank Presentation</vt:lpstr>
      <vt:lpstr>Algorithmic SDN Programming: Toward High-Level SDN Programming</vt:lpstr>
      <vt:lpstr>What is SDN?</vt:lpstr>
      <vt:lpstr>What is SDN: a “Main-Stream” View</vt:lpstr>
      <vt:lpstr>An Evolution View of Intradomain Routing Toward SDN</vt:lpstr>
      <vt:lpstr>Why SDN (A “Defeatist” View)?</vt:lpstr>
      <vt:lpstr>What is SDN: a “Whitebox”/Programmable-Network View</vt:lpstr>
      <vt:lpstr>Why SDN or More Programmable Networks?</vt:lpstr>
      <vt:lpstr>Why SDN or More Programmable Networks?</vt:lpstr>
      <vt:lpstr>More Programmable Networks are a Well Recognized Trend</vt:lpstr>
      <vt:lpstr>What is SDN: A New  Control-Plane Abstraction View</vt:lpstr>
      <vt:lpstr>Our Goal</vt:lpstr>
      <vt:lpstr>Some Main Current Use Cases of SDN</vt:lpstr>
      <vt:lpstr>Outline</vt:lpstr>
      <vt:lpstr>State of Current (Open Source) Players</vt:lpstr>
      <vt:lpstr>OpenDaylight Architecture</vt:lpstr>
      <vt:lpstr>OpenDaylight Architecture</vt:lpstr>
      <vt:lpstr>ONOS Architecture</vt:lpstr>
      <vt:lpstr>An Abstract View: Focus of Current SDN Systems is Data Store (Distribution)</vt:lpstr>
      <vt:lpstr>What is Missing?</vt:lpstr>
      <vt:lpstr>Datapath Model</vt:lpstr>
      <vt:lpstr>Example: A Simple SDN Controller</vt:lpstr>
      <vt:lpstr>Controller Program with Flow Table Management</vt:lpstr>
      <vt:lpstr>Controller Program with Flow Table Management</vt:lpstr>
      <vt:lpstr>Does the Program Work?</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User’s View</vt:lpstr>
      <vt:lpstr>Example Algorithmic Policy in Java</vt:lpstr>
      <vt:lpstr>Outline</vt:lpstr>
      <vt:lpstr>Maple: Challenge and Basic Idea</vt:lpstr>
      <vt:lpstr>Maple: Basic Idea</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Trace Tree =&gt; Flow Table</vt:lpstr>
      <vt:lpstr>Handling User Inefficiency:  Redundant Trace</vt:lpstr>
      <vt:lpstr>Example: Trace Reduction</vt:lpstr>
      <vt:lpstr>Example: Trace Reduction</vt:lpstr>
      <vt:lpstr>Example: Trace Reduction</vt:lpstr>
      <vt:lpstr>Example: Trace Reduction</vt:lpstr>
      <vt:lpstr>Example: Trace Reduction</vt:lpstr>
      <vt:lpstr>Example: Trace Reduction</vt:lpstr>
      <vt:lpstr>Flow Table Optimization</vt:lpstr>
      <vt:lpstr>Flow Table Optimization</vt:lpstr>
      <vt:lpstr>Flow Table Optimization</vt:lpstr>
      <vt:lpstr>Unnecessary Priority Levels</vt:lpstr>
      <vt:lpstr>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Anatomy of a Network Control Function</vt:lpstr>
      <vt:lpstr>Outline</vt:lpstr>
      <vt:lpstr>Implication</vt:lpstr>
      <vt:lpstr>Existing Approaches on Handling State Dependency</vt:lpstr>
      <vt:lpstr>Maple/ASU: Goal</vt:lpstr>
      <vt:lpstr>Maple Mechanism</vt:lpstr>
      <vt:lpstr>PowerPoint Presentation</vt:lpstr>
      <vt:lpstr>PowerPoint Presentation</vt:lpstr>
      <vt:lpstr>PowerPoint Presentation</vt:lpstr>
      <vt:lpstr>PowerPoint Presentation</vt:lpstr>
      <vt:lpstr>Example Dependency Table</vt:lpstr>
      <vt:lpstr>Using Dependency Table</vt:lpstr>
      <vt:lpstr>Using Dependency Table</vt:lpstr>
      <vt:lpstr>Maple/ASU Components</vt:lpstr>
      <vt:lpstr>Evaluations: Time to Recover from Failures </vt:lpstr>
      <vt:lpstr>Use Cases of ASU</vt:lpstr>
      <vt:lpstr>Outline</vt:lpstr>
      <vt:lpstr>Maple Demo</vt:lpstr>
      <vt:lpstr>Outline</vt:lpstr>
      <vt:lpstr>Problems of Trace Tree</vt:lpstr>
      <vt:lpstr>Why is Multi-Table Important for Quality  (A Simple GBP Example)?</vt:lpstr>
      <vt:lpstr>More Efficient Multi-Table (2 Tables) Design</vt:lpstr>
      <vt:lpstr>More Efficient Multi-Table (3 Tables) Design</vt:lpstr>
      <vt:lpstr>Outline</vt:lpstr>
      <vt:lpstr>Add Slides on USTC/POP</vt:lpstr>
      <vt:lpstr>Outline</vt:lpstr>
      <vt:lpstr>Magellan: Ideal Design Goal</vt:lpstr>
      <vt:lpstr>An Example FT-Friendly AP</vt:lpstr>
      <vt:lpstr>An Example FT-Unfriendly AP</vt:lpstr>
      <vt:lpstr>Magellan: Realistic Goals and Basic Ideas</vt:lpstr>
      <vt:lpstr>Magellan: Basic Ideas</vt:lpstr>
      <vt:lpstr>Example</vt:lpstr>
      <vt:lpstr>Example</vt:lpstr>
      <vt:lpstr>Problem of Naïve Table Mapping</vt:lpstr>
      <vt:lpstr>More Examples of CM Statements</vt:lpstr>
      <vt:lpstr>CM Propagation through Data-Flow Analysis</vt:lpstr>
      <vt:lpstr>CM Propagation through Data-Flow Analysis</vt:lpstr>
      <vt:lpstr>Map -&gt; Map-Explore</vt:lpstr>
      <vt:lpstr>Magellan: Optimizations</vt:lpstr>
      <vt:lpstr>Magellan: Main Components and Workflow</vt:lpstr>
      <vt:lpstr>Status</vt:lpstr>
      <vt:lpstr>Thank You</vt:lpstr>
      <vt:lpstr>A Simple ScienceNET Example Controller</vt:lpstr>
      <vt:lpstr>End Result: Flow Table</vt:lpstr>
      <vt:lpstr>More Efficient Flow Tables using OF 1.3</vt:lpstr>
      <vt:lpstr>Software Architecture w/ Network Program Lang</vt:lpstr>
      <vt:lpstr>A Simple ScienceNET Example Controller</vt:lpstr>
      <vt:lpstr>An Evolution View of Intradomain Routing Toward SDN</vt:lpstr>
      <vt:lpstr>An Evolution View of Intradomain Routing Toward SDN</vt:lpstr>
      <vt:lpstr>Status</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947</cp:revision>
  <cp:lastPrinted>2011-12-21T04:26:34Z</cp:lastPrinted>
  <dcterms:modified xsi:type="dcterms:W3CDTF">2015-12-02T05:37:19Z</dcterms:modified>
  <cp:category/>
</cp:coreProperties>
</file>